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Arial Black" panose="020B0A04020102020204" pitchFamily="34" charset="0"/>
      <p:regular r:id="rId23"/>
      <p:bold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Work Sans" pitchFamily="2" charset="-18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QX+GDgWkBmZy+sah6SG2Ur2la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624ea7351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g27624ea7351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5332ef040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g2c5332ef040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5332ef040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g2c5332ef040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40c871eb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40c871eb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7624ea73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g27624ea73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c5332ef04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g2c5332ef04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05df2ba31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05df2ba31a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f40c871eb9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f40c871eb9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5ce06640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275ce06640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5ce06640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75ce06640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3fe4c687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c3fe4c687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5ce06640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g275ce06640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40c871eb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f40c871eb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f4bb8bc63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1f4bb8bc63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bg>
      <p:bgPr>
        <a:solidFill>
          <a:srgbClr val="96B14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529212" y="1758462"/>
            <a:ext cx="5248589" cy="183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3600"/>
              <a:buFont typeface="Arial Black"/>
              <a:buNone/>
              <a:defRPr sz="3600">
                <a:solidFill>
                  <a:srgbClr val="2333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529212" y="3762812"/>
            <a:ext cx="5248589" cy="105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2000"/>
              <a:buNone/>
              <a:defRPr sz="2000" b="1">
                <a:solidFill>
                  <a:srgbClr val="2333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790" y="247524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>
            <a:spLocks noGrp="1"/>
          </p:cNvSpPr>
          <p:nvPr>
            <p:ph type="body" idx="3"/>
          </p:nvPr>
        </p:nvSpPr>
        <p:spPr>
          <a:xfrm>
            <a:off x="396910" y="6247181"/>
            <a:ext cx="3839020" cy="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1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końcowy - opcja">
  <p:cSld name="Slajd końcowy - opcja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BE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 txBox="1"/>
          <p:nvPr/>
        </p:nvSpPr>
        <p:spPr>
          <a:xfrm>
            <a:off x="1457012" y="2491992"/>
            <a:ext cx="3245618" cy="20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0" i="0" u="none" strike="noStrike" cap="none" baseline="300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rPr>
              <a:t>Fundacja Centrum</a:t>
            </a:r>
            <a:br>
              <a:rPr lang="pl-PL" sz="2400" b="0" i="0" u="none" strike="noStrike" cap="none" baseline="300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pl-PL" sz="2400" b="0" i="0" u="none" strike="noStrike" cap="none" baseline="300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rPr>
              <a:t>Edukacji Obywatelskiej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30000">
              <a:solidFill>
                <a:srgbClr val="2333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30000">
              <a:solidFill>
                <a:srgbClr val="2333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  <a:t>ul. Noakowskiego 10</a:t>
            </a:r>
            <a:br>
              <a:rPr lang="pl-PL" sz="2000" b="0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000" b="0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  <a:t>00-666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baseline="30000">
              <a:solidFill>
                <a:srgbClr val="2333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30000">
              <a:solidFill>
                <a:srgbClr val="2333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1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  <a:t>www.ceo.org.pl</a:t>
            </a:r>
            <a:br>
              <a:rPr lang="pl-PL" sz="1800" b="1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 b="1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  <a:t>www.blog.ceo.org.pl</a:t>
            </a:r>
            <a:endParaRPr sz="1800" b="0" i="0" u="none" strike="noStrike" cap="none">
              <a:solidFill>
                <a:srgbClr val="2333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542608" y="1185701"/>
            <a:ext cx="3888712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800"/>
              <a:buFont typeface="Arial"/>
              <a:buNone/>
            </a:pPr>
            <a:r>
              <a:rPr lang="pl-PL" sz="2800" b="1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  <a:t>Dziękujemy za uwagę!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1"/>
          </p:nvPr>
        </p:nvSpPr>
        <p:spPr>
          <a:xfrm>
            <a:off x="7667121" y="3155932"/>
            <a:ext cx="3067867" cy="186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/>
          <p:nvPr/>
        </p:nvSpPr>
        <p:spPr>
          <a:xfrm>
            <a:off x="7667121" y="2711928"/>
            <a:ext cx="30678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400"/>
              <a:buFont typeface="Arial Black"/>
              <a:buNone/>
            </a:pPr>
            <a:r>
              <a:rPr lang="pl-PL" sz="2400" b="0" i="0" u="none" strike="noStrike" cap="none" baseline="300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rPr>
              <a:t>Kontakt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790" y="247524"/>
            <a:ext cx="1978384" cy="32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90" y="5156577"/>
            <a:ext cx="16287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3"/>
          <p:cNvSpPr txBox="1">
            <a:spLocks noGrp="1"/>
          </p:cNvSpPr>
          <p:nvPr>
            <p:ph type="body" idx="2"/>
          </p:nvPr>
        </p:nvSpPr>
        <p:spPr>
          <a:xfrm>
            <a:off x="542608" y="6020849"/>
            <a:ext cx="3839020" cy="53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0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cztery równoległe opisy">
  <p:cSld name="Tytuł i cztery równoległe opis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/>
          <p:nvPr/>
        </p:nvSpPr>
        <p:spPr>
          <a:xfrm>
            <a:off x="0" y="1"/>
            <a:ext cx="12192000" cy="1724024"/>
          </a:xfrm>
          <a:prstGeom prst="rect">
            <a:avLst/>
          </a:prstGeom>
          <a:solidFill>
            <a:srgbClr val="D5BE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>
            <a:off x="542609" y="284741"/>
            <a:ext cx="111536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400"/>
              <a:buFont typeface="Arial Black"/>
              <a:buNone/>
              <a:defRPr sz="2400">
                <a:solidFill>
                  <a:srgbClr val="2333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542925" y="2130251"/>
            <a:ext cx="2351000" cy="369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2"/>
          </p:nvPr>
        </p:nvSpPr>
        <p:spPr>
          <a:xfrm>
            <a:off x="3477043" y="2130251"/>
            <a:ext cx="2351000" cy="369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3"/>
          </p:nvPr>
        </p:nvSpPr>
        <p:spPr>
          <a:xfrm>
            <a:off x="6411161" y="2130251"/>
            <a:ext cx="2351000" cy="369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4"/>
          </p:nvPr>
        </p:nvSpPr>
        <p:spPr>
          <a:xfrm>
            <a:off x="9345279" y="2130251"/>
            <a:ext cx="2351000" cy="369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7895" y="6185392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8"/>
          <p:cNvSpPr txBox="1">
            <a:spLocks noGrp="1"/>
          </p:cNvSpPr>
          <p:nvPr>
            <p:ph type="body" idx="5"/>
          </p:nvPr>
        </p:nvSpPr>
        <p:spPr>
          <a:xfrm>
            <a:off x="396910" y="6247181"/>
            <a:ext cx="3839020" cy="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1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numerowany">
  <p:cSld name="Tekst numerowan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/>
          <p:nvPr/>
        </p:nvSpPr>
        <p:spPr>
          <a:xfrm>
            <a:off x="0" y="1"/>
            <a:ext cx="12192000" cy="1724024"/>
          </a:xfrm>
          <a:prstGeom prst="rect">
            <a:avLst/>
          </a:prstGeom>
          <a:solidFill>
            <a:srgbClr val="96B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542609" y="284741"/>
            <a:ext cx="111536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400"/>
              <a:buFont typeface="Arial Black"/>
              <a:buNone/>
              <a:defRPr sz="2400">
                <a:solidFill>
                  <a:srgbClr val="2333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542925" y="2008765"/>
            <a:ext cx="11153354" cy="381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Font typeface="Arial"/>
              <a:buChar char="•"/>
              <a:defRPr sz="1800">
                <a:solidFill>
                  <a:srgbClr val="2333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7895" y="6185392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9"/>
          <p:cNvSpPr txBox="1">
            <a:spLocks noGrp="1"/>
          </p:cNvSpPr>
          <p:nvPr>
            <p:ph type="body" idx="2"/>
          </p:nvPr>
        </p:nvSpPr>
        <p:spPr>
          <a:xfrm>
            <a:off x="396910" y="6247181"/>
            <a:ext cx="3839020" cy="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1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i obraz">
  <p:cSld name="Tekst i obraz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/>
          <p:nvPr/>
        </p:nvSpPr>
        <p:spPr>
          <a:xfrm>
            <a:off x="0" y="1"/>
            <a:ext cx="12192000" cy="1724024"/>
          </a:xfrm>
          <a:prstGeom prst="rect">
            <a:avLst/>
          </a:prstGeom>
          <a:solidFill>
            <a:srgbClr val="D5BE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542609" y="284741"/>
            <a:ext cx="111536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400"/>
              <a:buFont typeface="Arial Black"/>
              <a:buNone/>
              <a:defRPr sz="2400">
                <a:solidFill>
                  <a:srgbClr val="2333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6883117" y="2008764"/>
            <a:ext cx="4813162" cy="381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9" name="Google Shape;9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7895" y="6185392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0"/>
          <p:cNvSpPr txBox="1">
            <a:spLocks noGrp="1"/>
          </p:cNvSpPr>
          <p:nvPr>
            <p:ph type="body" idx="2"/>
          </p:nvPr>
        </p:nvSpPr>
        <p:spPr>
          <a:xfrm>
            <a:off x="396910" y="6247181"/>
            <a:ext cx="3839020" cy="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1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>
            <a:spLocks noGrp="1"/>
          </p:cNvSpPr>
          <p:nvPr>
            <p:ph type="pic" idx="3"/>
          </p:nvPr>
        </p:nvSpPr>
        <p:spPr>
          <a:xfrm>
            <a:off x="542609" y="2008764"/>
            <a:ext cx="4813162" cy="38192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logotypy">
  <p:cSld name="Tytuł i logotyp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/>
          <p:nvPr/>
        </p:nvSpPr>
        <p:spPr>
          <a:xfrm>
            <a:off x="0" y="1"/>
            <a:ext cx="12192000" cy="1724024"/>
          </a:xfrm>
          <a:prstGeom prst="rect">
            <a:avLst/>
          </a:prstGeom>
          <a:solidFill>
            <a:srgbClr val="D5BE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542609" y="284741"/>
            <a:ext cx="111536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400"/>
              <a:buFont typeface="Arial Black"/>
              <a:buNone/>
              <a:defRPr sz="2400">
                <a:solidFill>
                  <a:srgbClr val="2333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>
            <a:off x="1457325" y="2291742"/>
            <a:ext cx="1878727" cy="84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400"/>
              <a:buNone/>
              <a:defRPr sz="14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2"/>
          </p:nvPr>
        </p:nvSpPr>
        <p:spPr>
          <a:xfrm>
            <a:off x="1457325" y="3658318"/>
            <a:ext cx="1878727" cy="84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400"/>
              <a:buNone/>
              <a:defRPr sz="14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body" idx="3"/>
          </p:nvPr>
        </p:nvSpPr>
        <p:spPr>
          <a:xfrm>
            <a:off x="1457325" y="5024894"/>
            <a:ext cx="1878727" cy="84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400"/>
              <a:buNone/>
              <a:defRPr sz="14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7895" y="6185392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1"/>
          <p:cNvSpPr txBox="1">
            <a:spLocks noGrp="1"/>
          </p:cNvSpPr>
          <p:nvPr>
            <p:ph type="body" idx="4"/>
          </p:nvPr>
        </p:nvSpPr>
        <p:spPr>
          <a:xfrm>
            <a:off x="396910" y="6247181"/>
            <a:ext cx="3839020" cy="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1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i zdjęcie">
  <p:cSld name="Tekst i zdjęci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552658" y="751373"/>
            <a:ext cx="4793064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400"/>
              <a:buFont typeface="Arial Black"/>
              <a:buNone/>
              <a:defRPr sz="2400">
                <a:solidFill>
                  <a:srgbClr val="2333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1446963" y="2059911"/>
            <a:ext cx="3898760" cy="35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362"/>
              </a:buClr>
              <a:buSzPts val="1200"/>
              <a:buNone/>
              <a:defRPr sz="1200">
                <a:solidFill>
                  <a:srgbClr val="23336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>
                <a:solidFill>
                  <a:srgbClr val="23336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362"/>
              </a:buClr>
              <a:buSzPts val="1050"/>
              <a:buNone/>
              <a:defRPr sz="1050">
                <a:solidFill>
                  <a:srgbClr val="23336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362"/>
              </a:buClr>
              <a:buSzPts val="1050"/>
              <a:buNone/>
              <a:defRPr sz="1050">
                <a:solidFill>
                  <a:srgbClr val="23336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" name="Google Shape;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790" y="247524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0"/>
          <p:cNvSpPr txBox="1">
            <a:spLocks noGrp="1"/>
          </p:cNvSpPr>
          <p:nvPr>
            <p:ph type="body" idx="3"/>
          </p:nvPr>
        </p:nvSpPr>
        <p:spPr>
          <a:xfrm>
            <a:off x="396910" y="6247181"/>
            <a:ext cx="3839020" cy="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1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 - opcja">
  <p:cSld name="Slajd tytułowy - opcja">
    <p:bg>
      <p:bgPr>
        <a:solidFill>
          <a:srgbClr val="D5BED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2"/>
          <p:cNvSpPr txBox="1">
            <a:spLocks noGrp="1"/>
          </p:cNvSpPr>
          <p:nvPr>
            <p:ph type="ctrTitle"/>
          </p:nvPr>
        </p:nvSpPr>
        <p:spPr>
          <a:xfrm>
            <a:off x="529212" y="1758462"/>
            <a:ext cx="5248589" cy="183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3600"/>
              <a:buFont typeface="Arial Black"/>
              <a:buNone/>
              <a:defRPr sz="3600">
                <a:solidFill>
                  <a:srgbClr val="2333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2"/>
          <p:cNvSpPr txBox="1">
            <a:spLocks noGrp="1"/>
          </p:cNvSpPr>
          <p:nvPr>
            <p:ph type="subTitle" idx="1"/>
          </p:nvPr>
        </p:nvSpPr>
        <p:spPr>
          <a:xfrm>
            <a:off x="529212" y="3762812"/>
            <a:ext cx="5248589" cy="105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2000"/>
              <a:buNone/>
              <a:defRPr sz="2000" b="1">
                <a:solidFill>
                  <a:srgbClr val="2333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5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7" name="Google Shape;2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790" y="247524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2"/>
          <p:cNvSpPr txBox="1">
            <a:spLocks noGrp="1"/>
          </p:cNvSpPr>
          <p:nvPr>
            <p:ph type="body" idx="3"/>
          </p:nvPr>
        </p:nvSpPr>
        <p:spPr>
          <a:xfrm>
            <a:off x="396910" y="6247181"/>
            <a:ext cx="3839020" cy="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1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>
  <p:cSld name="Obraz z podpisem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96B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7"/>
          <p:cNvSpPr>
            <a:spLocks noGrp="1"/>
          </p:cNvSpPr>
          <p:nvPr>
            <p:ph type="pic" idx="2"/>
          </p:nvPr>
        </p:nvSpPr>
        <p:spPr>
          <a:xfrm>
            <a:off x="0" y="1175657"/>
            <a:ext cx="8222901" cy="442127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47"/>
          <p:cNvSpPr txBox="1">
            <a:spLocks noGrp="1"/>
          </p:cNvSpPr>
          <p:nvPr>
            <p:ph type="body" idx="1"/>
          </p:nvPr>
        </p:nvSpPr>
        <p:spPr>
          <a:xfrm>
            <a:off x="8812791" y="4702735"/>
            <a:ext cx="2381073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790" y="247524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7"/>
          <p:cNvSpPr txBox="1">
            <a:spLocks noGrp="1"/>
          </p:cNvSpPr>
          <p:nvPr>
            <p:ph type="body" idx="3"/>
          </p:nvPr>
        </p:nvSpPr>
        <p:spPr>
          <a:xfrm>
            <a:off x="396910" y="6247181"/>
            <a:ext cx="3839020" cy="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1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">
  <p:cSld name="Tytuł i tekst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552660" y="1095272"/>
            <a:ext cx="2924069" cy="233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400"/>
              <a:buFont typeface="Arial Black"/>
              <a:buNone/>
              <a:defRPr sz="2400" u="none">
                <a:solidFill>
                  <a:srgbClr val="2333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5255690" y="1095861"/>
            <a:ext cx="5516562" cy="452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362"/>
              </a:buClr>
              <a:buSzPts val="1200"/>
              <a:buNone/>
              <a:defRPr sz="1200">
                <a:solidFill>
                  <a:srgbClr val="23336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>
                <a:solidFill>
                  <a:srgbClr val="23336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362"/>
              </a:buClr>
              <a:buSzPts val="1050"/>
              <a:buNone/>
              <a:defRPr sz="1050">
                <a:solidFill>
                  <a:srgbClr val="23336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362"/>
              </a:buClr>
              <a:buSzPts val="1050"/>
              <a:buNone/>
              <a:defRPr sz="1050">
                <a:solidFill>
                  <a:srgbClr val="23336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790" y="247524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396910" y="6247181"/>
            <a:ext cx="3839020" cy="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1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kres">
  <p:cSld name="Wykre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>
            <a:spLocks noGrp="1"/>
          </p:cNvSpPr>
          <p:nvPr>
            <p:ph type="chart" idx="2"/>
          </p:nvPr>
        </p:nvSpPr>
        <p:spPr>
          <a:xfrm>
            <a:off x="572757" y="733425"/>
            <a:ext cx="10839990" cy="498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6B1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96B1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96B1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96B1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790" y="247524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396910" y="6247181"/>
            <a:ext cx="3839020" cy="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1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cztery równoległe pola">
  <p:cSld name="Tytuł i cztery równoległe pol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/>
          <p:nvPr/>
        </p:nvSpPr>
        <p:spPr>
          <a:xfrm>
            <a:off x="0" y="1"/>
            <a:ext cx="12192000" cy="1724024"/>
          </a:xfrm>
          <a:prstGeom prst="rect">
            <a:avLst/>
          </a:prstGeom>
          <a:solidFill>
            <a:srgbClr val="96B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542609" y="284741"/>
            <a:ext cx="111536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400"/>
              <a:buFont typeface="Arial Black"/>
              <a:buNone/>
              <a:defRPr sz="2400">
                <a:solidFill>
                  <a:srgbClr val="2333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542925" y="2130967"/>
            <a:ext cx="23510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2"/>
          </p:nvPr>
        </p:nvSpPr>
        <p:spPr>
          <a:xfrm>
            <a:off x="542925" y="3195601"/>
            <a:ext cx="2351000" cy="263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3"/>
          </p:nvPr>
        </p:nvSpPr>
        <p:spPr>
          <a:xfrm>
            <a:off x="3477043" y="2130967"/>
            <a:ext cx="23510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4"/>
          </p:nvPr>
        </p:nvSpPr>
        <p:spPr>
          <a:xfrm>
            <a:off x="3477043" y="3195601"/>
            <a:ext cx="2351000" cy="263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5"/>
          </p:nvPr>
        </p:nvSpPr>
        <p:spPr>
          <a:xfrm>
            <a:off x="6411161" y="2130967"/>
            <a:ext cx="23510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6"/>
          </p:nvPr>
        </p:nvSpPr>
        <p:spPr>
          <a:xfrm>
            <a:off x="6411161" y="3195601"/>
            <a:ext cx="2351000" cy="263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7"/>
          </p:nvPr>
        </p:nvSpPr>
        <p:spPr>
          <a:xfrm>
            <a:off x="9345279" y="2130967"/>
            <a:ext cx="23510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8"/>
          </p:nvPr>
        </p:nvSpPr>
        <p:spPr>
          <a:xfrm>
            <a:off x="9345279" y="3195601"/>
            <a:ext cx="2351000" cy="263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7895" y="6185392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7"/>
          <p:cNvSpPr txBox="1">
            <a:spLocks noGrp="1"/>
          </p:cNvSpPr>
          <p:nvPr>
            <p:ph type="body" idx="9"/>
          </p:nvPr>
        </p:nvSpPr>
        <p:spPr>
          <a:xfrm>
            <a:off x="396910" y="6247181"/>
            <a:ext cx="3839020" cy="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1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końcowy">
  <p:cSld name="Slajd końcow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96B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2"/>
          <p:cNvSpPr txBox="1"/>
          <p:nvPr/>
        </p:nvSpPr>
        <p:spPr>
          <a:xfrm>
            <a:off x="1457012" y="2491992"/>
            <a:ext cx="3245618" cy="205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0" i="0" u="none" strike="noStrike" cap="none" baseline="300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rPr>
              <a:t>Fundacja Centrum</a:t>
            </a:r>
            <a:br>
              <a:rPr lang="pl-PL" sz="2400" b="0" i="0" u="none" strike="noStrike" cap="none" baseline="300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pl-PL" sz="2400" b="0" i="0" u="none" strike="noStrike" cap="none" baseline="300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rPr>
              <a:t>Edukacji Obywatelskiej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30000">
              <a:solidFill>
                <a:srgbClr val="2333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30000">
              <a:solidFill>
                <a:srgbClr val="2333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0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  <a:t>ul. Noakowskiego 10</a:t>
            </a:r>
            <a:br>
              <a:rPr lang="pl-PL" sz="2000" b="0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000" b="0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  <a:t>00-666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baseline="30000">
              <a:solidFill>
                <a:srgbClr val="2333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30000">
              <a:solidFill>
                <a:srgbClr val="2333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1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  <a:t>www.ceo.org.pl</a:t>
            </a:r>
            <a:br>
              <a:rPr lang="pl-PL" sz="18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 b="1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  <a:t>www.blog.ceo.org.pl</a:t>
            </a:r>
            <a:endParaRPr sz="1800" b="0" i="0" u="none" strike="noStrike" cap="none">
              <a:solidFill>
                <a:srgbClr val="2333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2"/>
          <p:cNvSpPr txBox="1"/>
          <p:nvPr/>
        </p:nvSpPr>
        <p:spPr>
          <a:xfrm>
            <a:off x="542608" y="1185701"/>
            <a:ext cx="3888712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800"/>
              <a:buFont typeface="Arial"/>
              <a:buNone/>
            </a:pPr>
            <a:r>
              <a:rPr lang="pl-PL" sz="2800" b="1" i="0" u="none" strike="noStrike" cap="none" baseline="30000">
                <a:solidFill>
                  <a:srgbClr val="233362"/>
                </a:solidFill>
                <a:latin typeface="Arial"/>
                <a:ea typeface="Arial"/>
                <a:cs typeface="Arial"/>
                <a:sym typeface="Arial"/>
              </a:rPr>
              <a:t>Dziękujemy za uwagę!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1"/>
          </p:nvPr>
        </p:nvSpPr>
        <p:spPr>
          <a:xfrm>
            <a:off x="7667121" y="3155932"/>
            <a:ext cx="3067867" cy="186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  <a:defRPr sz="1800">
                <a:solidFill>
                  <a:srgbClr val="23336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/>
          <p:nvPr/>
        </p:nvSpPr>
        <p:spPr>
          <a:xfrm>
            <a:off x="7667121" y="2711928"/>
            <a:ext cx="30678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400"/>
              <a:buFont typeface="Arial Black"/>
              <a:buNone/>
            </a:pPr>
            <a:r>
              <a:rPr lang="pl-PL" sz="2400" b="0" i="0" u="none" strike="noStrike" cap="none" baseline="300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rPr>
              <a:t>Kontakt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790" y="5156577"/>
            <a:ext cx="16287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90" y="247524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2"/>
          <p:cNvSpPr txBox="1">
            <a:spLocks noGrp="1"/>
          </p:cNvSpPr>
          <p:nvPr>
            <p:ph type="body" idx="2"/>
          </p:nvPr>
        </p:nvSpPr>
        <p:spPr>
          <a:xfrm>
            <a:off x="542608" y="6020849"/>
            <a:ext cx="3839020" cy="53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0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lista">
  <p:cSld name="Tytuł i lista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552660" y="1095272"/>
            <a:ext cx="2924069" cy="233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400"/>
              <a:buFont typeface="Arial Black"/>
              <a:buNone/>
              <a:defRPr sz="2400" u="none">
                <a:solidFill>
                  <a:srgbClr val="23336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5255690" y="1095861"/>
            <a:ext cx="5516562" cy="452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Font typeface="Arial"/>
              <a:buChar char="•"/>
              <a:defRPr sz="1800">
                <a:solidFill>
                  <a:srgbClr val="233362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362"/>
              </a:buClr>
              <a:buSzPts val="1200"/>
              <a:buFont typeface="Arial"/>
              <a:buChar char="•"/>
              <a:defRPr sz="1200">
                <a:solidFill>
                  <a:srgbClr val="233362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362"/>
              </a:buClr>
              <a:buSzPts val="1100"/>
              <a:buFont typeface="Arial"/>
              <a:buChar char="•"/>
              <a:defRPr sz="1100">
                <a:solidFill>
                  <a:srgbClr val="233362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362"/>
              </a:buClr>
              <a:buSzPts val="1050"/>
              <a:buFont typeface="Arial"/>
              <a:buChar char="•"/>
              <a:defRPr sz="1050">
                <a:solidFill>
                  <a:srgbClr val="233362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3362"/>
              </a:buClr>
              <a:buSzPts val="1050"/>
              <a:buFont typeface="Arial"/>
              <a:buChar char="•"/>
              <a:defRPr sz="1050">
                <a:solidFill>
                  <a:srgbClr val="23336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790" y="247524"/>
            <a:ext cx="1978384" cy="32389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5"/>
          <p:cNvSpPr txBox="1">
            <a:spLocks noGrp="1"/>
          </p:cNvSpPr>
          <p:nvPr>
            <p:ph type="body" idx="2"/>
          </p:nvPr>
        </p:nvSpPr>
        <p:spPr>
          <a:xfrm>
            <a:off x="396910" y="6247181"/>
            <a:ext cx="3839020" cy="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100"/>
              <a:buNone/>
              <a:defRPr sz="1100" b="1" cap="none">
                <a:solidFill>
                  <a:srgbClr val="23336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B14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rgbClr val="96B14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B14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96B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6B1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96B1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96B1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B14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96B1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7C8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7C8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7C8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7C8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7C8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7C8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7C8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7C8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7C8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7C8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7C8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no/globalassets/pdf/evaluations/nrc-blp-palestine-full-report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eo.org.pl/wp-content/uploads/2023/09/Raport_Uczniowie_uchodzczy_w_polskich_szkolach_CEO_wrzesien_2023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o.org.pl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eo.org.pl/newsletter" TargetMode="External"/><Relationship Id="rId5" Type="http://schemas.openxmlformats.org/officeDocument/2006/relationships/hyperlink" Target="http://www.fb.com/FundacjaCEO" TargetMode="External"/><Relationship Id="rId4" Type="http://schemas.openxmlformats.org/officeDocument/2006/relationships/hyperlink" Target="http://www.blog.ceo.org.p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529200" y="1205475"/>
            <a:ext cx="6670500" cy="23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3240"/>
              <a:buFont typeface="Arial Black"/>
              <a:buNone/>
            </a:pPr>
            <a:r>
              <a:rPr lang="pl-PL" sz="2840"/>
              <a:t>„O REDUKCJI STRESU”</a:t>
            </a:r>
            <a:endParaRPr sz="28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3240"/>
              <a:buFont typeface="Arial Black"/>
              <a:buNone/>
            </a:pPr>
            <a:r>
              <a:rPr lang="pl-PL" sz="2840"/>
              <a:t>– procesowe wsparcie szkół</a:t>
            </a:r>
            <a:endParaRPr sz="28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3240"/>
              <a:buFont typeface="Arial Black"/>
              <a:buNone/>
            </a:pPr>
            <a:r>
              <a:rPr lang="pl-PL" sz="1940"/>
              <a:t>(projekt pilotażowy)</a:t>
            </a:r>
            <a:endParaRPr sz="194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3240"/>
              <a:buFont typeface="Arial Black"/>
              <a:buNone/>
            </a:pPr>
            <a:endParaRPr sz="24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3240"/>
              <a:buFont typeface="Arial Black"/>
              <a:buNone/>
            </a:pPr>
            <a:r>
              <a:rPr lang="pl-PL" sz="2140"/>
              <a:t>Informacje dla rodziców uczniów uczestniczących w pilotażu</a:t>
            </a:r>
            <a:endParaRPr sz="2140">
              <a:solidFill>
                <a:srgbClr val="233362"/>
              </a:solidFill>
            </a:endParaRPr>
          </a:p>
        </p:txBody>
      </p:sp>
      <p:sp>
        <p:nvSpPr>
          <p:cNvPr id="115" name="Google Shape;115;p1"/>
          <p:cNvSpPr txBox="1">
            <a:spLocks noGrp="1"/>
          </p:cNvSpPr>
          <p:nvPr>
            <p:ph type="subTitle" idx="1"/>
          </p:nvPr>
        </p:nvSpPr>
        <p:spPr>
          <a:xfrm>
            <a:off x="529200" y="3670700"/>
            <a:ext cx="52485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400"/>
              <a:buNone/>
            </a:pPr>
            <a:r>
              <a:rPr lang="pl-PL" sz="1700">
                <a:solidFill>
                  <a:schemeClr val="lt1"/>
                </a:solidFill>
              </a:rPr>
              <a:t>Projekt jest realizowany w wybranych szkołach w Polsce w okresie marzec-lipiec 2024 roku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116" name="Google Shape;116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59790"/>
          <a:stretch/>
        </p:blipFill>
        <p:spPr>
          <a:xfrm>
            <a:off x="8055625" y="0"/>
            <a:ext cx="41363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575" y="5472300"/>
            <a:ext cx="1541825" cy="138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/>
        </p:nvSpPr>
        <p:spPr>
          <a:xfrm>
            <a:off x="529200" y="4614225"/>
            <a:ext cx="6475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Projekt „O redukcji stresu” jest realizowany w ramach inicjatywy finansowanej przez Islandię, Liechtenstein i Norwegię z Funduszy Norweskich i EOG w ramach Funduszu Współpracy Dwustronnej.</a:t>
            </a:r>
            <a:endParaRPr sz="1200" b="1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Partnerem merytorycznym projektu jest Norwegian Refugee Council.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87800" y="84700"/>
            <a:ext cx="2638500" cy="843900"/>
          </a:xfrm>
          <a:prstGeom prst="rect">
            <a:avLst/>
          </a:prstGeom>
          <a:solidFill>
            <a:srgbClr val="96B141"/>
          </a:solidFill>
          <a:ln w="9525" cap="flat" cmpd="sng">
            <a:solidFill>
              <a:srgbClr val="96B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000" y="92875"/>
            <a:ext cx="2457450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7624ea7351_1_24"/>
          <p:cNvSpPr txBox="1"/>
          <p:nvPr/>
        </p:nvSpPr>
        <p:spPr>
          <a:xfrm>
            <a:off x="647450" y="2395975"/>
            <a:ext cx="45039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Projekt jest pilotażem i jest skierowany do 8 szkół w całej Polsce </a:t>
            </a:r>
            <a:endParaRPr/>
          </a:p>
        </p:txBody>
      </p:sp>
      <p:sp>
        <p:nvSpPr>
          <p:cNvPr id="199" name="Google Shape;199;g27624ea7351_1_24"/>
          <p:cNvSpPr txBox="1"/>
          <p:nvPr/>
        </p:nvSpPr>
        <p:spPr>
          <a:xfrm>
            <a:off x="6698825" y="1079675"/>
            <a:ext cx="4788300" cy="48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➔"/>
            </a:pPr>
            <a:r>
              <a:rPr lang="pl-PL">
                <a:solidFill>
                  <a:schemeClr val="lt1"/>
                </a:solidFill>
              </a:rPr>
              <a:t>bazuje na </a:t>
            </a:r>
            <a:r>
              <a:rPr lang="pl-PL" b="1">
                <a:solidFill>
                  <a:schemeClr val="lt1"/>
                </a:solidFill>
              </a:rPr>
              <a:t>2 letnim doświadczeniu</a:t>
            </a:r>
            <a:r>
              <a:rPr lang="pl-PL">
                <a:solidFill>
                  <a:schemeClr val="lt1"/>
                </a:solidFill>
              </a:rPr>
              <a:t> CEO w pracy z metodą BLP z pojedynczymi nauczycielami w szkołach w całej Polsce:</a:t>
            </a:r>
            <a:endParaRPr>
              <a:solidFill>
                <a:schemeClr val="lt1"/>
              </a:solidFill>
            </a:endParaRPr>
          </a:p>
          <a:p>
            <a:pPr marL="450000" lvl="1" indent="-193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pl-PL">
                <a:solidFill>
                  <a:schemeClr val="lt1"/>
                </a:solidFill>
              </a:rPr>
              <a:t>ok. 350 osób ukończyło nasze projekty,</a:t>
            </a:r>
            <a:endParaRPr>
              <a:solidFill>
                <a:schemeClr val="lt1"/>
              </a:solidFill>
            </a:endParaRPr>
          </a:p>
          <a:p>
            <a:pPr marL="450000" lvl="1" indent="-193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pl-PL">
                <a:solidFill>
                  <a:schemeClr val="lt1"/>
                </a:solidFill>
              </a:rPr>
              <a:t>kolejne 150 jest w trakcie realizacji.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179999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➔"/>
            </a:pPr>
            <a:r>
              <a:rPr lang="pl-PL">
                <a:solidFill>
                  <a:schemeClr val="lt1"/>
                </a:solidFill>
              </a:rPr>
              <a:t>jest </a:t>
            </a:r>
            <a:r>
              <a:rPr lang="pl-PL" b="1">
                <a:solidFill>
                  <a:schemeClr val="lt1"/>
                </a:solidFill>
              </a:rPr>
              <a:t>odpowiedzią na potrzeby</a:t>
            </a:r>
            <a:r>
              <a:rPr lang="pl-PL">
                <a:solidFill>
                  <a:schemeClr val="lt1"/>
                </a:solidFill>
              </a:rPr>
              <a:t> i refleksje nauczycieli kierowane do nas:</a:t>
            </a:r>
            <a:endParaRPr>
              <a:solidFill>
                <a:schemeClr val="lt1"/>
              </a:solidFill>
            </a:endParaRPr>
          </a:p>
          <a:p>
            <a:pPr marL="450000" lvl="1" indent="-193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pl-PL">
                <a:solidFill>
                  <a:schemeClr val="lt1"/>
                </a:solidFill>
              </a:rPr>
              <a:t>potrzebę pracy tą metodą na poziomie całej szkoły, </a:t>
            </a:r>
            <a:endParaRPr>
              <a:solidFill>
                <a:schemeClr val="lt1"/>
              </a:solidFill>
            </a:endParaRPr>
          </a:p>
          <a:p>
            <a:pPr marL="450000" lvl="1" indent="-193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pl-PL">
                <a:solidFill>
                  <a:schemeClr val="lt1"/>
                </a:solidFill>
              </a:rPr>
              <a:t>ocenę metody jako skutecznej w pracy z uczniami i uczennicami.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179999" lvl="0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➔"/>
            </a:pPr>
            <a:r>
              <a:rPr lang="pl-PL">
                <a:solidFill>
                  <a:schemeClr val="lt1"/>
                </a:solidFill>
              </a:rPr>
              <a:t>zapewnia </a:t>
            </a:r>
            <a:r>
              <a:rPr lang="pl-PL" b="1">
                <a:solidFill>
                  <a:schemeClr val="lt1"/>
                </a:solidFill>
              </a:rPr>
              <a:t>wsparcie Opiekuna</a:t>
            </a:r>
            <a:r>
              <a:rPr lang="pl-PL">
                <a:solidFill>
                  <a:schemeClr val="lt1"/>
                </a:solidFill>
              </a:rPr>
              <a:t>, który:</a:t>
            </a:r>
            <a:endParaRPr>
              <a:solidFill>
                <a:schemeClr val="lt1"/>
              </a:solidFill>
            </a:endParaRPr>
          </a:p>
          <a:p>
            <a:pPr marL="450000" lvl="1" indent="-193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pl-PL">
                <a:solidFill>
                  <a:schemeClr val="lt1"/>
                </a:solidFill>
              </a:rPr>
              <a:t>przeszkoli nauczycieli z metody, </a:t>
            </a:r>
            <a:endParaRPr>
              <a:solidFill>
                <a:schemeClr val="lt1"/>
              </a:solidFill>
            </a:endParaRPr>
          </a:p>
          <a:p>
            <a:pPr marL="450000" lvl="1" indent="-193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pl-PL">
                <a:solidFill>
                  <a:schemeClr val="lt1"/>
                </a:solidFill>
              </a:rPr>
              <a:t>przygotuje ich do wykorzystania jej w pracy z uczniami,</a:t>
            </a:r>
            <a:endParaRPr>
              <a:solidFill>
                <a:schemeClr val="lt1"/>
              </a:solidFill>
            </a:endParaRPr>
          </a:p>
          <a:p>
            <a:pPr marL="450000" lvl="1" indent="-193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◆"/>
            </a:pPr>
            <a:r>
              <a:rPr lang="pl-PL">
                <a:solidFill>
                  <a:schemeClr val="lt1"/>
                </a:solidFill>
              </a:rPr>
              <a:t>wesprze szkołę w zbadaniu trudności i potrzeb szkoły w kwestii wsparcia psychospołecznego dla uczniów.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0" name="Google Shape;200;g27624ea7351_1_24"/>
          <p:cNvSpPr txBox="1"/>
          <p:nvPr/>
        </p:nvSpPr>
        <p:spPr>
          <a:xfrm>
            <a:off x="6736325" y="393625"/>
            <a:ext cx="4713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b="1">
                <a:solidFill>
                  <a:srgbClr val="002060"/>
                </a:solidFill>
              </a:rPr>
              <a:t>Projekt:</a:t>
            </a:r>
            <a:endParaRPr sz="2500" b="1">
              <a:solidFill>
                <a:srgbClr val="002060"/>
              </a:solidFill>
            </a:endParaRPr>
          </a:p>
        </p:txBody>
      </p:sp>
      <p:pic>
        <p:nvPicPr>
          <p:cNvPr id="201" name="Google Shape;201;g27624ea7351_1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810" y="5329720"/>
            <a:ext cx="1470925" cy="1383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5332ef040_1_28"/>
          <p:cNvSpPr txBox="1"/>
          <p:nvPr/>
        </p:nvSpPr>
        <p:spPr>
          <a:xfrm>
            <a:off x="6201700" y="215300"/>
            <a:ext cx="5764200" cy="1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44">
              <a:solidFill>
                <a:srgbClr val="23326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96B141"/>
              </a:solidFill>
            </a:endParaRPr>
          </a:p>
        </p:txBody>
      </p:sp>
      <p:sp>
        <p:nvSpPr>
          <p:cNvPr id="207" name="Google Shape;207;g2c5332ef040_1_28"/>
          <p:cNvSpPr txBox="1"/>
          <p:nvPr/>
        </p:nvSpPr>
        <p:spPr>
          <a:xfrm>
            <a:off x="784775" y="1186225"/>
            <a:ext cx="10764300" cy="44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000" b="1">
                <a:solidFill>
                  <a:schemeClr val="dk1"/>
                </a:solidFill>
                <a:highlight>
                  <a:schemeClr val="lt1"/>
                </a:highlight>
              </a:rPr>
              <a:t>Kluczowe wnioski badania skuteczności metody BLP w Palestynie, przeprowadzonego w 2016 r. na zlecenie NRC. </a:t>
            </a:r>
            <a:endParaRPr>
              <a:solidFill>
                <a:srgbClr val="23326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23326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262"/>
              </a:buClr>
              <a:buSzPts val="1400"/>
              <a:buFont typeface="Calibri"/>
              <a:buChar char="●"/>
            </a:pPr>
            <a:r>
              <a:rPr lang="pl-PL">
                <a:solidFill>
                  <a:srgbClr val="23326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Wyposaża dzieci i młodzież w umiejętności </a:t>
            </a:r>
            <a:r>
              <a:rPr lang="pl-PL" b="1">
                <a:solidFill>
                  <a:srgbClr val="23326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radzenia sobie ze strachem, stresem i niepokojem dot. życia w sytuacji długotrwałego napięcia</a:t>
            </a:r>
            <a:r>
              <a:rPr lang="pl-PL">
                <a:solidFill>
                  <a:srgbClr val="23326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(np. w związku z utrzymującym się konfliktem wojennym). Ma to wyraźny wpływ na </a:t>
            </a:r>
            <a:r>
              <a:rPr lang="pl-PL" b="1">
                <a:solidFill>
                  <a:srgbClr val="23326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poprawę dobrostanu uczniów</a:t>
            </a:r>
            <a:r>
              <a:rPr lang="pl-PL">
                <a:solidFill>
                  <a:srgbClr val="23326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uczestniczących w programie.</a:t>
            </a:r>
            <a:endParaRPr>
              <a:solidFill>
                <a:srgbClr val="23326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262"/>
              </a:buClr>
              <a:buSzPts val="1400"/>
              <a:buFont typeface="Calibri"/>
              <a:buChar char="●"/>
            </a:pPr>
            <a:r>
              <a:rPr lang="pl-PL">
                <a:solidFill>
                  <a:srgbClr val="23326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Wspiera szkoły w </a:t>
            </a:r>
            <a:r>
              <a:rPr lang="pl-PL" b="1">
                <a:solidFill>
                  <a:srgbClr val="23326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tworzeniu warunków, w </a:t>
            </a:r>
            <a:r>
              <a:rPr lang="pl-PL" b="1">
                <a:solidFill>
                  <a:srgbClr val="233262"/>
                </a:solidFill>
                <a:latin typeface="Calibri"/>
                <a:ea typeface="Calibri"/>
                <a:cs typeface="Calibri"/>
                <a:sym typeface="Calibri"/>
              </a:rPr>
              <a:t>których dzieci i młodzież mogą odnosić lepsze sukcesy edukacyjne</a:t>
            </a:r>
            <a:r>
              <a:rPr lang="pl-PL">
                <a:solidFill>
                  <a:srgbClr val="233262"/>
                </a:solidFill>
                <a:latin typeface="Calibri"/>
                <a:ea typeface="Calibri"/>
                <a:cs typeface="Calibri"/>
                <a:sym typeface="Calibri"/>
              </a:rPr>
              <a:t>. Poprawia ich zdolność koncentracji uwagi, a co za tym idzie - skupienia na zajęciach.</a:t>
            </a:r>
            <a:endParaRPr>
              <a:solidFill>
                <a:srgbClr val="233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262"/>
              </a:buClr>
              <a:buSzPts val="1400"/>
              <a:buFont typeface="Calibri"/>
              <a:buChar char="●"/>
            </a:pPr>
            <a:r>
              <a:rPr lang="pl-PL" b="1">
                <a:solidFill>
                  <a:srgbClr val="233262"/>
                </a:solidFill>
                <a:latin typeface="Calibri"/>
                <a:ea typeface="Calibri"/>
                <a:cs typeface="Calibri"/>
                <a:sym typeface="Calibri"/>
              </a:rPr>
              <a:t>Wzmacnia więzi między dziećmi, ich rodzicami a kadrą szkoły.</a:t>
            </a:r>
            <a:r>
              <a:rPr lang="pl-PL">
                <a:solidFill>
                  <a:srgbClr val="2332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233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262"/>
              </a:buClr>
              <a:buSzPts val="1400"/>
              <a:buFont typeface="Calibri"/>
              <a:buChar char="●"/>
            </a:pPr>
            <a:r>
              <a:rPr lang="pl-PL">
                <a:solidFill>
                  <a:srgbClr val="233262"/>
                </a:solidFill>
                <a:latin typeface="Calibri"/>
                <a:ea typeface="Calibri"/>
                <a:cs typeface="Calibri"/>
                <a:sym typeface="Calibri"/>
              </a:rPr>
              <a:t>Poprawia </a:t>
            </a:r>
            <a:r>
              <a:rPr lang="pl-PL" b="1">
                <a:solidFill>
                  <a:srgbClr val="233262"/>
                </a:solidFill>
                <a:latin typeface="Calibri"/>
                <a:ea typeface="Calibri"/>
                <a:cs typeface="Calibri"/>
                <a:sym typeface="Calibri"/>
              </a:rPr>
              <a:t>zdolność uczniów do odrabiania prac domowych</a:t>
            </a:r>
            <a:r>
              <a:rPr lang="pl-PL">
                <a:solidFill>
                  <a:srgbClr val="23326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rgbClr val="233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262"/>
              </a:buClr>
              <a:buSzPts val="1400"/>
              <a:buFont typeface="Calibri"/>
              <a:buChar char="●"/>
            </a:pPr>
            <a:r>
              <a:rPr lang="pl-PL">
                <a:solidFill>
                  <a:srgbClr val="233262"/>
                </a:solidFill>
                <a:latin typeface="Calibri"/>
                <a:ea typeface="Calibri"/>
                <a:cs typeface="Calibri"/>
                <a:sym typeface="Calibri"/>
              </a:rPr>
              <a:t>Choć trudno zmierzyć bezpośredni wpływ BLP 2 na frekwencję lub osiągnięcia edukacyjne, to można potwierdzić, że wpływa na </a:t>
            </a:r>
            <a:r>
              <a:rPr lang="pl-PL" b="1">
                <a:solidFill>
                  <a:srgbClr val="233262"/>
                </a:solidFill>
                <a:latin typeface="Calibri"/>
                <a:ea typeface="Calibri"/>
                <a:cs typeface="Calibri"/>
                <a:sym typeface="Calibri"/>
              </a:rPr>
              <a:t>zwiększenie ogólnej satysfakcji z edukacji szkolnej</a:t>
            </a:r>
            <a:r>
              <a:rPr lang="pl-PL">
                <a:solidFill>
                  <a:srgbClr val="23326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rgbClr val="23326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0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262"/>
              </a:buClr>
              <a:buSzPts val="1450"/>
              <a:buFont typeface="Calibri"/>
              <a:buChar char="●"/>
            </a:pPr>
            <a:r>
              <a:rPr lang="pl-PL" b="1">
                <a:solidFill>
                  <a:srgbClr val="23326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Zwiększa kompetencje kadry szkoły oraz środowiska rodzinnego w zakresie rozpoznawania u dzieci i młodzieży objawów stresu</a:t>
            </a:r>
            <a:r>
              <a:rPr lang="pl-PL">
                <a:solidFill>
                  <a:srgbClr val="23326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(w tym stresu traumatycznego). Pokazuje jak na nie reagować i wspierać uczniów w radzeniu sobie napięciem</a:t>
            </a:r>
            <a:r>
              <a:rPr lang="pl-PL" sz="1450">
                <a:solidFill>
                  <a:srgbClr val="23326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08" name="Google Shape;208;g2c5332ef040_1_28"/>
          <p:cNvSpPr txBox="1"/>
          <p:nvPr/>
        </p:nvSpPr>
        <p:spPr>
          <a:xfrm>
            <a:off x="2708400" y="215300"/>
            <a:ext cx="8924100" cy="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endParaRPr sz="232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lang="pl-PL" sz="232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EFEKTYWNOŚĆ METODY BLP, badana przed uruchomieniem projektu w Polsce</a:t>
            </a:r>
            <a:endParaRPr sz="2800">
              <a:solidFill>
                <a:srgbClr val="96B141"/>
              </a:solidFill>
            </a:endParaRPr>
          </a:p>
        </p:txBody>
      </p:sp>
      <p:sp>
        <p:nvSpPr>
          <p:cNvPr id="209" name="Google Shape;209;g2c5332ef040_1_28"/>
          <p:cNvSpPr txBox="1"/>
          <p:nvPr/>
        </p:nvSpPr>
        <p:spPr>
          <a:xfrm>
            <a:off x="3083050" y="5883550"/>
            <a:ext cx="8620500" cy="520500"/>
          </a:xfrm>
          <a:prstGeom prst="rect">
            <a:avLst/>
          </a:prstGeom>
          <a:solidFill>
            <a:srgbClr val="D6E1B0"/>
          </a:solidFill>
          <a:ln w="9525" cap="flat" cmpd="sng">
            <a:solidFill>
              <a:srgbClr val="2333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002060"/>
                </a:solidFill>
              </a:rPr>
              <a:t>Pełny raport dostępny na:  </a:t>
            </a:r>
            <a:r>
              <a:rPr lang="pl-PL" sz="1200" b="1" u="sng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https://www.nrc.no/globalassets/pdf/evaluations/nrc-blp-palestine-full-report.pdf</a:t>
            </a:r>
            <a:endParaRPr sz="12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5332ef040_1_11"/>
          <p:cNvSpPr txBox="1">
            <a:spLocks noGrp="1"/>
          </p:cNvSpPr>
          <p:nvPr>
            <p:ph type="body" idx="3"/>
          </p:nvPr>
        </p:nvSpPr>
        <p:spPr>
          <a:xfrm>
            <a:off x="396911" y="1621577"/>
            <a:ext cx="4308600" cy="13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2400">
                <a:latin typeface="Arial Black"/>
                <a:ea typeface="Arial Black"/>
                <a:cs typeface="Arial Black"/>
                <a:sym typeface="Arial Black"/>
              </a:rPr>
              <a:t>	Co chcemy osiągnąć w pracy z UCZNIAMI?</a:t>
            </a:r>
            <a:endParaRPr/>
          </a:p>
        </p:txBody>
      </p:sp>
      <p:sp>
        <p:nvSpPr>
          <p:cNvPr id="215" name="Google Shape;215;g2c5332ef040_1_11"/>
          <p:cNvSpPr txBox="1"/>
          <p:nvPr/>
        </p:nvSpPr>
        <p:spPr>
          <a:xfrm>
            <a:off x="6750375" y="550650"/>
            <a:ext cx="5076600" cy="5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b="1">
                <a:solidFill>
                  <a:srgbClr val="F5F1F5"/>
                </a:solidFill>
              </a:rPr>
              <a:t>Biorąc udział w projekcie „O redukcji stresu” uczeń:</a:t>
            </a:r>
            <a:endParaRPr/>
          </a:p>
          <a:p>
            <a:pPr marL="285750" lvl="0" indent="-16510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5F1F5"/>
              </a:solidFill>
            </a:endParaRPr>
          </a:p>
          <a:p>
            <a:pPr marL="285750" lvl="0" indent="-16510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5F1F5"/>
              </a:solidFill>
            </a:endParaRPr>
          </a:p>
          <a:p>
            <a:pPr marL="285750" lvl="0" indent="-266700" algn="l" rtl="0">
              <a:spcBef>
                <a:spcPts val="0"/>
              </a:spcBef>
              <a:spcAft>
                <a:spcPts val="0"/>
              </a:spcAft>
              <a:buClr>
                <a:srgbClr val="9B7199"/>
              </a:buClr>
              <a:buSzPts val="1600"/>
              <a:buFont typeface="Noto Sans Symbols"/>
              <a:buChar char="✔"/>
            </a:pPr>
            <a:r>
              <a:rPr lang="pl-PL" sz="1600">
                <a:solidFill>
                  <a:srgbClr val="F5F1F5"/>
                </a:solidFill>
              </a:rPr>
              <a:t>Nauczy się rozpoznawać co dla niego jest sytuacją stresującą i oceniać własny poziom stresu.</a:t>
            </a:r>
            <a:endParaRPr sz="1600"/>
          </a:p>
          <a:p>
            <a:pPr marL="285750" lvl="0" indent="-16510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5F1F5"/>
              </a:solidFill>
            </a:endParaRPr>
          </a:p>
          <a:p>
            <a:pPr marL="285750" lvl="0" indent="-266700" algn="l" rtl="0">
              <a:spcBef>
                <a:spcPts val="0"/>
              </a:spcBef>
              <a:spcAft>
                <a:spcPts val="0"/>
              </a:spcAft>
              <a:buClr>
                <a:srgbClr val="9B7199"/>
              </a:buClr>
              <a:buSzPts val="1600"/>
              <a:buFont typeface="Noto Sans Symbols"/>
              <a:buChar char="✔"/>
            </a:pPr>
            <a:r>
              <a:rPr lang="pl-PL" sz="1600">
                <a:solidFill>
                  <a:srgbClr val="F5F1F5"/>
                </a:solidFill>
              </a:rPr>
              <a:t>Nauczy się korzystać z ćwiczeń oddechowych, rozluźniających i wizualizacyjnych, które obniżą uczucie lęku, zwiększą koncentrację uwagi i pomogą lepiej radzić sobie w sytuacjach szkolnych i poza szkolnych.</a:t>
            </a:r>
            <a:endParaRPr sz="1600"/>
          </a:p>
          <a:p>
            <a:pPr marL="285750" lvl="0" indent="-16510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5F1F5"/>
              </a:solidFill>
            </a:endParaRPr>
          </a:p>
          <a:p>
            <a:pPr marL="285750" lvl="0" indent="-266700" algn="l" rtl="0">
              <a:spcBef>
                <a:spcPts val="0"/>
              </a:spcBef>
              <a:spcAft>
                <a:spcPts val="0"/>
              </a:spcAft>
              <a:buClr>
                <a:srgbClr val="9B7199"/>
              </a:buClr>
              <a:buSzPts val="1600"/>
              <a:buFont typeface="Noto Sans Symbols"/>
              <a:buChar char="✔"/>
            </a:pPr>
            <a:r>
              <a:rPr lang="pl-PL" sz="1600">
                <a:solidFill>
                  <a:srgbClr val="F5F1F5"/>
                </a:solidFill>
              </a:rPr>
              <a:t>Zbuduje w sobie wiarę w to, że można mieć wpływ na własną sytuację i umieć prosić o pomoc.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5F1F5"/>
              </a:solidFill>
            </a:endParaRPr>
          </a:p>
          <a:p>
            <a:pPr marL="285750" lvl="0" indent="-266700" algn="l" rtl="0">
              <a:spcBef>
                <a:spcPts val="0"/>
              </a:spcBef>
              <a:spcAft>
                <a:spcPts val="0"/>
              </a:spcAft>
              <a:buClr>
                <a:srgbClr val="9B7199"/>
              </a:buClr>
              <a:buSzPts val="1600"/>
              <a:buFont typeface="Noto Sans Symbols"/>
              <a:buChar char="✔"/>
            </a:pPr>
            <a:r>
              <a:rPr lang="pl-PL" sz="1600">
                <a:solidFill>
                  <a:srgbClr val="F5F1F5"/>
                </a:solidFill>
              </a:rPr>
              <a:t>Wpłynie na budowanie sprzyjającego klimatu w klasie poprzez rozwinięcie własnych kompetencji psychospołecznych.</a:t>
            </a:r>
            <a:endParaRPr sz="16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5F1F5"/>
              </a:solidFill>
            </a:endParaRPr>
          </a:p>
        </p:txBody>
      </p:sp>
      <p:pic>
        <p:nvPicPr>
          <p:cNvPr id="216" name="Google Shape;216;g2c5332ef040_1_11" descr="Rzutki, Strzałka, Bull'S Ey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5864" y="3414083"/>
            <a:ext cx="2587197" cy="2409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>
            <a:spLocks noGrp="1"/>
          </p:cNvSpPr>
          <p:nvPr>
            <p:ph type="title" idx="4294967295"/>
          </p:nvPr>
        </p:nvSpPr>
        <p:spPr>
          <a:xfrm>
            <a:off x="552625" y="818975"/>
            <a:ext cx="5230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ct val="111111"/>
              <a:buFont typeface="Arial Black"/>
              <a:buNone/>
            </a:pPr>
            <a:r>
              <a:rPr lang="pl-PL" sz="24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Dlaczego w szkole warto mówić o stresie?</a:t>
            </a: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ct val="111111"/>
              <a:buFont typeface="Arial Black"/>
              <a:buNone/>
            </a:pPr>
            <a:endParaRPr sz="2400">
              <a:solidFill>
                <a:schemeClr val="dk2"/>
              </a:solidFill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6750375" y="720300"/>
            <a:ext cx="4770300" cy="54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 polskich szkołach jest wiele czynników działających stresogennie na uczniów i uczennice. Niedawno przebyta pandemia, pojawienie się uczniów obcojęzycznych, z doświadczeniem wojny i</a:t>
            </a:r>
            <a:r>
              <a:rPr lang="pl-PL" sz="1500">
                <a:solidFill>
                  <a:schemeClr val="lt1"/>
                </a:solidFill>
              </a:rPr>
              <a:t> </a:t>
            </a:r>
            <a:r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przymusowej migracji – to tylko niektóre z nich.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Badania pokazują słabą kondycję psychiczną dzieci i młodzieży w Polsce. </a:t>
            </a:r>
            <a:r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 dotyczy zarówno uczniów polskich, jak i ukraińskich. 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Cała sytuacja skutkuje napięciem również dla nauczycieli, którzy nie zawsze wiedzą jak pracować z uczniami doświadczającymi destrukcyjnych skutków stresu.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Stres, zwłaszcza przewlekły, obniża koncentrację, utrudnia zapamiętywanie i  uczenie się </a:t>
            </a:r>
            <a:r>
              <a:rPr lang="pl-PL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oraz wpływa na budowanie przez nich relacji.</a:t>
            </a:r>
            <a:r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Młodzi ludzie potrzebują wsparcia, by samodzielnie rozwiązywać swoje problemy emocjonalne.  Program BLP 2 może być drogowskazem, w jaki sposób zredukować stres w szkole</a:t>
            </a:r>
            <a:r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i zwiększyć zdolności efektywnego uczenia się.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625" y="1928490"/>
            <a:ext cx="4714875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f40c871eb9_0_11"/>
          <p:cNvSpPr txBox="1"/>
          <p:nvPr/>
        </p:nvSpPr>
        <p:spPr>
          <a:xfrm>
            <a:off x="491100" y="927700"/>
            <a:ext cx="50067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rPr>
              <a:t>Dlaczego zajmujemy się temat redukcji stresu w CEO ?</a:t>
            </a:r>
            <a:endParaRPr sz="2800">
              <a:solidFill>
                <a:srgbClr val="23336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9" name="Google Shape;229;g1f40c871eb9_0_11"/>
          <p:cNvSpPr txBox="1"/>
          <p:nvPr/>
        </p:nvSpPr>
        <p:spPr>
          <a:xfrm>
            <a:off x="195300" y="1695100"/>
            <a:ext cx="5732400" cy="13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900" b="1"/>
          </a:p>
          <a:p>
            <a:pPr marL="45720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1f40c871eb9_0_11" descr="A picture containing person, wall, child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6574" b="6574"/>
          <a:stretch/>
        </p:blipFill>
        <p:spPr>
          <a:xfrm>
            <a:off x="4221022" y="3023200"/>
            <a:ext cx="2572800" cy="13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31" name="Google Shape;231;g1f40c871eb9_0_11"/>
          <p:cNvSpPr txBox="1"/>
          <p:nvPr/>
        </p:nvSpPr>
        <p:spPr>
          <a:xfrm>
            <a:off x="381600" y="1871225"/>
            <a:ext cx="51162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400"/>
              <a:buChar char="❖"/>
            </a:pPr>
            <a:r>
              <a:rPr lang="pl-PL">
                <a:solidFill>
                  <a:srgbClr val="233362"/>
                </a:solidFill>
              </a:rPr>
              <a:t>Potrzeba poszerzenia kompetencji przez nauczycieli w związku z  pojawieniem się   dużej grupy uczniów z doświadczeniem wojennym w polskich szkołach.</a:t>
            </a:r>
            <a:endParaRPr>
              <a:solidFill>
                <a:srgbClr val="23336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400"/>
              <a:buChar char="❖"/>
            </a:pPr>
            <a:r>
              <a:rPr lang="pl-PL">
                <a:solidFill>
                  <a:srgbClr val="233362"/>
                </a:solidFill>
              </a:rPr>
              <a:t>Wyposażenie uczniów i uczennic, w wiedzę i umiejętności radzenia sobie z silnym lub </a:t>
            </a:r>
            <a:br>
              <a:rPr lang="pl-PL">
                <a:solidFill>
                  <a:srgbClr val="233362"/>
                </a:solidFill>
              </a:rPr>
            </a:br>
            <a:r>
              <a:rPr lang="pl-PL">
                <a:solidFill>
                  <a:srgbClr val="233362"/>
                </a:solidFill>
              </a:rPr>
              <a:t>długotrwałym stresem, który wpływa na </a:t>
            </a:r>
            <a:br>
              <a:rPr lang="pl-PL">
                <a:solidFill>
                  <a:srgbClr val="233362"/>
                </a:solidFill>
              </a:rPr>
            </a:br>
            <a:r>
              <a:rPr lang="pl-PL">
                <a:solidFill>
                  <a:srgbClr val="233362"/>
                </a:solidFill>
              </a:rPr>
              <a:t>ich zdolności edukacyjne.</a:t>
            </a:r>
            <a:endParaRPr>
              <a:solidFill>
                <a:srgbClr val="23336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400"/>
              <a:buChar char="❖"/>
            </a:pPr>
            <a:r>
              <a:rPr lang="pl-PL">
                <a:solidFill>
                  <a:srgbClr val="233362"/>
                </a:solidFill>
              </a:rPr>
              <a:t>Od uczestników i uczestniczek naszych</a:t>
            </a:r>
            <a:br>
              <a:rPr lang="pl-PL">
                <a:solidFill>
                  <a:srgbClr val="233362"/>
                </a:solidFill>
              </a:rPr>
            </a:br>
            <a:r>
              <a:rPr lang="pl-PL">
                <a:solidFill>
                  <a:srgbClr val="233362"/>
                </a:solidFill>
              </a:rPr>
              <a:t>projektów słyszymy, że to temat ważny </a:t>
            </a:r>
            <a:br>
              <a:rPr lang="pl-PL">
                <a:solidFill>
                  <a:srgbClr val="233362"/>
                </a:solidFill>
              </a:rPr>
            </a:br>
            <a:r>
              <a:rPr lang="pl-PL">
                <a:solidFill>
                  <a:srgbClr val="233362"/>
                </a:solidFill>
              </a:rPr>
              <a:t>i potrzebny.</a:t>
            </a:r>
            <a:endParaRPr sz="1900">
              <a:solidFill>
                <a:srgbClr val="96B141"/>
              </a:solidFill>
            </a:endParaRPr>
          </a:p>
        </p:txBody>
      </p:sp>
      <p:sp>
        <p:nvSpPr>
          <p:cNvPr id="232" name="Google Shape;232;g1f40c871eb9_0_11"/>
          <p:cNvSpPr txBox="1"/>
          <p:nvPr/>
        </p:nvSpPr>
        <p:spPr>
          <a:xfrm>
            <a:off x="6874650" y="933025"/>
            <a:ext cx="4713300" cy="55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>
                <a:solidFill>
                  <a:srgbClr val="FFFFFF"/>
                </a:solidFill>
              </a:rPr>
              <a:t>Pojawienie się uczniów z Ukrainy z doświadczeniem migracji i wojny, to duże wyzwanie dla środowiska szkolnego. Z raportu z badania </a:t>
            </a:r>
            <a:r>
              <a:rPr lang="pl-PL" sz="15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Uczniowie uchodźczy w polskich szkołach</a:t>
            </a:r>
            <a:r>
              <a:rPr lang="pl-PL" sz="1500">
                <a:solidFill>
                  <a:srgbClr val="FFFFFF"/>
                </a:solidFill>
              </a:rPr>
              <a:t>, zleconego przez Centrum Edukacji Obywatelskiej w 2023 roku wynika, że:</a:t>
            </a:r>
            <a:endParaRPr sz="1500">
              <a:solidFill>
                <a:srgbClr val="FFFFFF"/>
              </a:solidFill>
            </a:endParaRPr>
          </a:p>
          <a:p>
            <a:pPr marL="89999" lvl="0" indent="-180975" algn="just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500"/>
              <a:buChar char="❖"/>
            </a:pPr>
            <a:r>
              <a:rPr lang="pl-PL" sz="1500" b="1">
                <a:solidFill>
                  <a:srgbClr val="FFFFFF"/>
                </a:solidFill>
              </a:rPr>
              <a:t>Część uczniów z Ukrainy nadal ma w sobie dużo niepokoju i lęku</a:t>
            </a:r>
            <a:r>
              <a:rPr lang="pl-PL" sz="1500">
                <a:solidFill>
                  <a:srgbClr val="FFFFFF"/>
                </a:solidFill>
              </a:rPr>
              <a:t>, nie czują się bezpiecznie we wciąż nowym dla nich środowisku, a myślami blisko wydarzeń wojennych. Mają oznaki  depresji, PTSD, bądź ich zachowanie wykazuje oznaki depresji.</a:t>
            </a:r>
            <a:endParaRPr sz="1500">
              <a:solidFill>
                <a:srgbClr val="FFFFFF"/>
              </a:solidFill>
            </a:endParaRPr>
          </a:p>
          <a:p>
            <a:pPr marL="89999" lvl="0" indent="-180975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❖"/>
            </a:pPr>
            <a:r>
              <a:rPr lang="pl-PL" sz="1500" b="1">
                <a:solidFill>
                  <a:srgbClr val="FFFFFF"/>
                </a:solidFill>
              </a:rPr>
              <a:t>Pojawiły się nowe potrzeby polskich uczniów,</a:t>
            </a:r>
            <a:r>
              <a:rPr lang="pl-PL" sz="1500">
                <a:solidFill>
                  <a:srgbClr val="FFFFFF"/>
                </a:solidFill>
              </a:rPr>
              <a:t> które wynikają ze zmiany struktury społecznej wobrębie szkoły i wpływają na organizację pracy szkoły. Pojawiają się emocje, z którymi sobie nie radzą i które nie zawsze potrafią nazwać.</a:t>
            </a:r>
            <a:endParaRPr sz="1500">
              <a:solidFill>
                <a:srgbClr val="FFFFFF"/>
              </a:solidFill>
            </a:endParaRPr>
          </a:p>
          <a:p>
            <a:pPr marL="89999" lvl="0" indent="-180975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❖"/>
            </a:pPr>
            <a:r>
              <a:rPr lang="pl-PL" sz="1500" b="1">
                <a:solidFill>
                  <a:srgbClr val="FFFFFF"/>
                </a:solidFill>
              </a:rPr>
              <a:t>Polscy nauczyciele uczący w klasach cudzoziemskich doświadczają dużego poziomu stresu i frustracji </a:t>
            </a:r>
            <a:r>
              <a:rPr lang="pl-PL" sz="1500">
                <a:solidFill>
                  <a:srgbClr val="FFFFFF"/>
                </a:solidFill>
              </a:rPr>
              <a:t>ze względu na wyzwania wychowawcze i edukacyjne, z którymi się mierzą. Czują się w tej sytuacji osamotnieni w nowej sytuacji, mają poczucie braku kompetencji do radzenia sobie z nią, zaś w kontaktach z uczniami ukraińskimi, działają głównie  intuicyjnie.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233" name="Google Shape;233;g1f40c871eb9_0_11"/>
          <p:cNvSpPr txBox="1"/>
          <p:nvPr/>
        </p:nvSpPr>
        <p:spPr>
          <a:xfrm>
            <a:off x="6736325" y="393625"/>
            <a:ext cx="4713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b="1">
                <a:solidFill>
                  <a:srgbClr val="002060"/>
                </a:solidFill>
              </a:rPr>
              <a:t>Z badań CEO…</a:t>
            </a:r>
            <a:endParaRPr sz="2500" b="1">
              <a:solidFill>
                <a:srgbClr val="002060"/>
              </a:solidFill>
            </a:endParaRPr>
          </a:p>
        </p:txBody>
      </p:sp>
      <p:sp>
        <p:nvSpPr>
          <p:cNvPr id="234" name="Google Shape;234;g1f40c871eb9_0_11"/>
          <p:cNvSpPr txBox="1"/>
          <p:nvPr/>
        </p:nvSpPr>
        <p:spPr>
          <a:xfrm>
            <a:off x="471000" y="4686500"/>
            <a:ext cx="5181000" cy="1673400"/>
          </a:xfrm>
          <a:prstGeom prst="rect">
            <a:avLst/>
          </a:prstGeom>
          <a:noFill/>
          <a:ln w="76200" cap="flat" cmpd="sng">
            <a:solidFill>
              <a:srgbClr val="D5BED4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234000" tIns="234000" rIns="234000" bIns="2340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pl-PL" sz="1300">
                <a:solidFill>
                  <a:srgbClr val="233362"/>
                </a:solidFill>
              </a:rPr>
              <a:t>Przyczyny stresu w szkole są różne. Wpływają na relacje i funkcjonowanie poznawcze. Szkoły mierzą się także z brakami kadrowymi jeśli chodzi o asystentów międzykulturowych oraz szkolnych psychologów i pedagogów, a niekiedy także z brakiem dobrych wzorców współpracy między nauczycielami oraz nauczycielami i specjalistami.</a:t>
            </a:r>
            <a:endParaRPr sz="2600">
              <a:solidFill>
                <a:srgbClr val="23336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7624ea7351_1_0"/>
          <p:cNvSpPr txBox="1">
            <a:spLocks noGrp="1"/>
          </p:cNvSpPr>
          <p:nvPr>
            <p:ph type="title"/>
          </p:nvPr>
        </p:nvSpPr>
        <p:spPr>
          <a:xfrm>
            <a:off x="899200" y="2920250"/>
            <a:ext cx="2997900" cy="2503200"/>
          </a:xfrm>
          <a:prstGeom prst="rect">
            <a:avLst/>
          </a:prstGeom>
          <a:solidFill>
            <a:srgbClr val="EDE4ED"/>
          </a:solidFill>
          <a:ln>
            <a:noFill/>
          </a:ln>
        </p:spPr>
        <p:txBody>
          <a:bodyPr spcFirstLastPara="1" wrap="square" lIns="360000" tIns="504000" rIns="360000" bIns="3600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pl-PL" sz="1420">
                <a:latin typeface="Calibri"/>
                <a:ea typeface="Calibri"/>
                <a:cs typeface="Calibri"/>
                <a:sym typeface="Calibri"/>
              </a:rPr>
              <a:t>Urszula Markowska-Manista</a:t>
            </a:r>
            <a:br>
              <a:rPr lang="pl-PL" sz="1420">
                <a:latin typeface="Calibri"/>
                <a:ea typeface="Calibri"/>
                <a:cs typeface="Calibri"/>
                <a:sym typeface="Calibri"/>
              </a:rPr>
            </a:br>
            <a:br>
              <a:rPr lang="pl-PL" sz="1420"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pl-PL" sz="1400" b="1">
                <a:latin typeface="Calibri"/>
                <a:ea typeface="Calibri"/>
                <a:cs typeface="Calibri"/>
                <a:sym typeface="Calibri"/>
              </a:rPr>
              <a:t>Specyfika pracy z uczniami z doświadczeniem wymuszonej migracji - wsparcie w zakresie potrzeb emocjonalnych”</a:t>
            </a:r>
            <a:br>
              <a:rPr lang="pl-PL" sz="1679" b="1">
                <a:latin typeface="Calibri"/>
                <a:ea typeface="Calibri"/>
                <a:cs typeface="Calibri"/>
                <a:sym typeface="Calibri"/>
              </a:rPr>
            </a:br>
            <a:endParaRPr sz="1679"/>
          </a:p>
        </p:txBody>
      </p:sp>
      <p:sp>
        <p:nvSpPr>
          <p:cNvPr id="240" name="Google Shape;240;g27624ea7351_1_0"/>
          <p:cNvSpPr txBox="1">
            <a:spLocks noGrp="1"/>
          </p:cNvSpPr>
          <p:nvPr>
            <p:ph type="body" idx="1"/>
          </p:nvPr>
        </p:nvSpPr>
        <p:spPr>
          <a:xfrm>
            <a:off x="5508600" y="814950"/>
            <a:ext cx="6430800" cy="476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56000" tIns="1044000" rIns="756000" bIns="9000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</a:pPr>
            <a:r>
              <a:rPr lang="pl-PL" sz="2000" i="1">
                <a:solidFill>
                  <a:srgbClr val="233361"/>
                </a:solidFill>
                <a:latin typeface="Calibri"/>
                <a:ea typeface="Calibri"/>
                <a:cs typeface="Calibri"/>
                <a:sym typeface="Calibri"/>
              </a:rPr>
              <a:t>Wielu dzieciom i nastolatkom towarzyszy strach i brak poczucia bezpieczeństwa w nowym miejscu pobytu i w nowej szkole. Te procesy wynikają ze zmiany środowiska edukacyjnego, braku dawnej rutyny oraz z niepewności każdego kolejnego dnia, a w wielu przypadkach również z niestabilnych warunków bytowych bądź ograniczonej przestrzeni życia.</a:t>
            </a:r>
            <a:endParaRPr sz="2000" i="1">
              <a:solidFill>
                <a:srgbClr val="233361"/>
              </a:solidFill>
            </a:endParaRPr>
          </a:p>
        </p:txBody>
      </p:sp>
      <p:pic>
        <p:nvPicPr>
          <p:cNvPr id="241" name="Google Shape;241;g27624ea7351_1_0"/>
          <p:cNvPicPr preferRelativeResize="0"/>
          <p:nvPr/>
        </p:nvPicPr>
        <p:blipFill rotWithShape="1">
          <a:blip r:embed="rId3">
            <a:alphaModFix/>
          </a:blip>
          <a:srcRect l="-11980" t="14950" r="11977" b="-14950"/>
          <a:stretch/>
        </p:blipFill>
        <p:spPr>
          <a:xfrm>
            <a:off x="3242226" y="3728800"/>
            <a:ext cx="1708392" cy="216850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7624ea7351_1_0"/>
          <p:cNvSpPr txBox="1"/>
          <p:nvPr/>
        </p:nvSpPr>
        <p:spPr>
          <a:xfrm>
            <a:off x="396900" y="893950"/>
            <a:ext cx="48450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667"/>
              <a:buFont typeface="Arial Black"/>
              <a:buNone/>
            </a:pPr>
            <a:r>
              <a:rPr lang="pl-PL" sz="21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7624ea7351_1_0"/>
          <p:cNvSpPr txBox="1"/>
          <p:nvPr/>
        </p:nvSpPr>
        <p:spPr>
          <a:xfrm>
            <a:off x="549325" y="1098650"/>
            <a:ext cx="4401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27624ea7351_1_0"/>
          <p:cNvSpPr txBox="1"/>
          <p:nvPr/>
        </p:nvSpPr>
        <p:spPr>
          <a:xfrm>
            <a:off x="655000" y="973975"/>
            <a:ext cx="47118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667"/>
              <a:buFont typeface="Arial Black"/>
              <a:buNone/>
            </a:pPr>
            <a:r>
              <a:rPr lang="pl-PL" sz="23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Stres w szkole w kontekście wojny w Ukrainie</a:t>
            </a:r>
            <a:r>
              <a:rPr lang="pl-PL" sz="23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oraz przymusowej migracji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c5332ef040_1_41"/>
          <p:cNvSpPr txBox="1">
            <a:spLocks noGrp="1"/>
          </p:cNvSpPr>
          <p:nvPr>
            <p:ph type="title"/>
          </p:nvPr>
        </p:nvSpPr>
        <p:spPr>
          <a:xfrm>
            <a:off x="899200" y="2920250"/>
            <a:ext cx="2997900" cy="2503200"/>
          </a:xfrm>
          <a:prstGeom prst="rect">
            <a:avLst/>
          </a:prstGeom>
          <a:solidFill>
            <a:srgbClr val="EDE4ED"/>
          </a:solidFill>
          <a:ln>
            <a:noFill/>
          </a:ln>
        </p:spPr>
        <p:txBody>
          <a:bodyPr spcFirstLastPara="1" wrap="square" lIns="360000" tIns="504000" rIns="360000" bIns="3600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pl-PL" sz="1420">
                <a:latin typeface="Calibri"/>
                <a:ea typeface="Calibri"/>
                <a:cs typeface="Calibri"/>
                <a:sym typeface="Calibri"/>
              </a:rPr>
              <a:t>Urszula Markowska-Manista</a:t>
            </a:r>
            <a:br>
              <a:rPr lang="pl-PL" sz="1420">
                <a:latin typeface="Calibri"/>
                <a:ea typeface="Calibri"/>
                <a:cs typeface="Calibri"/>
                <a:sym typeface="Calibri"/>
              </a:rPr>
            </a:br>
            <a:br>
              <a:rPr lang="pl-PL" sz="1420"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pl-PL" sz="1400" b="1">
                <a:latin typeface="Calibri"/>
                <a:ea typeface="Calibri"/>
                <a:cs typeface="Calibri"/>
                <a:sym typeface="Calibri"/>
              </a:rPr>
              <a:t>Specyfika pracy z uczniami z doświadczeniem wymuszonej migracji - wsparcie w zakresie potrzeb emocjonalnych”</a:t>
            </a:r>
            <a:br>
              <a:rPr lang="pl-PL" sz="1679" b="1">
                <a:latin typeface="Calibri"/>
                <a:ea typeface="Calibri"/>
                <a:cs typeface="Calibri"/>
                <a:sym typeface="Calibri"/>
              </a:rPr>
            </a:br>
            <a:endParaRPr sz="1679"/>
          </a:p>
        </p:txBody>
      </p:sp>
      <p:sp>
        <p:nvSpPr>
          <p:cNvPr id="250" name="Google Shape;250;g2c5332ef040_1_41"/>
          <p:cNvSpPr txBox="1">
            <a:spLocks noGrp="1"/>
          </p:cNvSpPr>
          <p:nvPr>
            <p:ph type="body" idx="1"/>
          </p:nvPr>
        </p:nvSpPr>
        <p:spPr>
          <a:xfrm>
            <a:off x="5508600" y="814950"/>
            <a:ext cx="6430800" cy="476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56000" tIns="612000" rIns="756000" bIns="9000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50" i="1">
                <a:latin typeface="Calibri"/>
                <a:ea typeface="Calibri"/>
                <a:cs typeface="Calibri"/>
                <a:sym typeface="Calibri"/>
              </a:rPr>
              <a:t>Ta emocjonalnie trudna sytuacja dotyczy również polskich uczniów i polskich nauczycieli, którzy pracują i uczą się w nowych realiach zróżnicowanej kulturowo i językowo szkoły. Jednocześnie powinniśmy zdawać sobie sprawę, że część uczniów zna wojnę z gier komputerowych i filmów i nie wie, jaka jest różnica między prawdziwą wojną a wojną, której doświadczyli, doświadczają na ekranie komputera czy telewizora.</a:t>
            </a:r>
            <a:endParaRPr sz="155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550" b="1" i="1">
                <a:latin typeface="Calibri"/>
                <a:ea typeface="Calibri"/>
                <a:cs typeface="Calibri"/>
                <a:sym typeface="Calibri"/>
              </a:rPr>
              <a:t>Te skomplikowane uwarunkowania wskazują na potrzebę tworzenia szerszego bezpiecznego kontekstu w całej szkole dla całej szkolnej społeczności</a:t>
            </a:r>
            <a:r>
              <a:rPr lang="pl-PL" sz="1550" i="1">
                <a:latin typeface="Calibri"/>
                <a:ea typeface="Calibri"/>
                <a:cs typeface="Calibri"/>
                <a:sym typeface="Calibri"/>
              </a:rPr>
              <a:t>, gdyż kolektywne, całościowe podejście ma ścisłe znaczenia dla budowania integracji edukacyjnej.</a:t>
            </a:r>
            <a:endParaRPr i="1">
              <a:solidFill>
                <a:srgbClr val="2333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2c5332ef040_1_41"/>
          <p:cNvPicPr preferRelativeResize="0"/>
          <p:nvPr/>
        </p:nvPicPr>
        <p:blipFill rotWithShape="1">
          <a:blip r:embed="rId3">
            <a:alphaModFix/>
          </a:blip>
          <a:srcRect l="-11980" t="14950" r="11979" b="-14950"/>
          <a:stretch/>
        </p:blipFill>
        <p:spPr>
          <a:xfrm>
            <a:off x="3242226" y="3728800"/>
            <a:ext cx="1708392" cy="216850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2c5332ef040_1_41"/>
          <p:cNvSpPr txBox="1"/>
          <p:nvPr/>
        </p:nvSpPr>
        <p:spPr>
          <a:xfrm>
            <a:off x="396900" y="893950"/>
            <a:ext cx="48450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667"/>
              <a:buFont typeface="Arial Black"/>
              <a:buNone/>
            </a:pPr>
            <a:r>
              <a:rPr lang="pl-PL" sz="21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c5332ef040_1_41"/>
          <p:cNvSpPr txBox="1"/>
          <p:nvPr/>
        </p:nvSpPr>
        <p:spPr>
          <a:xfrm>
            <a:off x="549325" y="1098650"/>
            <a:ext cx="4401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c5332ef040_1_41"/>
          <p:cNvSpPr txBox="1"/>
          <p:nvPr/>
        </p:nvSpPr>
        <p:spPr>
          <a:xfrm>
            <a:off x="655000" y="973975"/>
            <a:ext cx="47118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667"/>
              <a:buFont typeface="Arial Black"/>
              <a:buNone/>
            </a:pPr>
            <a:r>
              <a:rPr lang="pl-PL" sz="23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Stres w szkole w kontekście wojny w Ukrainie</a:t>
            </a:r>
            <a:r>
              <a:rPr lang="pl-PL" sz="23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oraz przymusowej migracji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9"/>
          <p:cNvSpPr txBox="1"/>
          <p:nvPr/>
        </p:nvSpPr>
        <p:spPr>
          <a:xfrm>
            <a:off x="519165" y="583721"/>
            <a:ext cx="111537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</a:rPr>
              <a:t>To już 3 lata pracy CEO z  metodą</a:t>
            </a:r>
            <a:r>
              <a:rPr lang="pl-PL" sz="2600" b="1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Better Learning Programme</a:t>
            </a:r>
            <a:br>
              <a:rPr lang="pl-PL" sz="2600" b="1">
                <a:solidFill>
                  <a:srgbClr val="233362"/>
                </a:solidFill>
                <a:latin typeface="Arial Black"/>
                <a:ea typeface="Arial Black"/>
                <a:cs typeface="Arial Black"/>
                <a:sym typeface="Arial Black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</a:br>
            <a:endParaRPr sz="2400">
              <a:solidFill>
                <a:srgbClr val="23336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0" name="Google Shape;26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05875"/>
            <a:ext cx="1393225" cy="12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9"/>
          <p:cNvSpPr txBox="1"/>
          <p:nvPr/>
        </p:nvSpPr>
        <p:spPr>
          <a:xfrm>
            <a:off x="436350" y="1790300"/>
            <a:ext cx="8197200" cy="3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000" tIns="396000" rIns="612000" bIns="612000" anchor="t" anchorCtr="0">
            <a:noAutofit/>
          </a:bodyPr>
          <a:lstStyle/>
          <a:p>
            <a:pPr marL="0" lvl="0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★"/>
            </a:pPr>
            <a:r>
              <a:rPr lang="pl-PL" sz="1500">
                <a:solidFill>
                  <a:srgbClr val="002060"/>
                </a:solidFill>
              </a:rPr>
              <a:t>Mamy za sobą już </a:t>
            </a:r>
            <a:r>
              <a:rPr lang="pl-PL" sz="1500" b="1">
                <a:solidFill>
                  <a:srgbClr val="002060"/>
                </a:solidFill>
              </a:rPr>
              <a:t>5 edycji projektu </a:t>
            </a:r>
            <a:r>
              <a:rPr lang="pl-PL" sz="1500" b="1" i="1">
                <a:solidFill>
                  <a:srgbClr val="002060"/>
                </a:solidFill>
              </a:rPr>
              <a:t>O redukcji stresu</a:t>
            </a:r>
            <a:r>
              <a:rPr lang="pl-PL" sz="1500">
                <a:solidFill>
                  <a:srgbClr val="002060"/>
                </a:solidFill>
              </a:rPr>
              <a:t>, który bazuje na programie BLP1 (dotychczas w formule blended-learningowej lub cyklu 6 spotkań online; procesowe wsparcie szkół prowadzimy w tym projekcie po raz pierwszy).</a:t>
            </a:r>
            <a:endParaRPr sz="1500">
              <a:solidFill>
                <a:srgbClr val="002060"/>
              </a:solidFill>
            </a:endParaRPr>
          </a:p>
          <a:p>
            <a:pPr marL="0" lvl="0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★"/>
            </a:pPr>
            <a:r>
              <a:rPr lang="pl-PL" sz="1500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Przez autorów programu zostało przeszkolonych 19 trenerów z zakresu  BLP1 i 25 z BLP2.</a:t>
            </a:r>
            <a:endParaRPr sz="1500">
              <a:solidFill>
                <a:srgbClr val="002060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</a:ext>
              </a:extLst>
            </a:endParaRPr>
          </a:p>
          <a:p>
            <a:pPr marL="0" lvl="0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Noto Sans Symbols"/>
              <a:buChar char="★"/>
            </a:pPr>
            <a:r>
              <a:rPr lang="pl-PL" sz="1500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Szkoleniami i kursami z zakresu BLP1 i BLP2 objęliśmy dotychczas ok. </a:t>
            </a:r>
            <a:r>
              <a:rPr lang="pl-PL" sz="1500" b="1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35</a:t>
            </a:r>
            <a:r>
              <a:rPr lang="pl-PL" sz="1500" b="1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0 nauczycieli</a:t>
            </a:r>
            <a:r>
              <a:rPr lang="pl-PL" sz="1500" b="1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 i specjalistów</a:t>
            </a:r>
            <a:r>
              <a:rPr lang="pl-PL" sz="1500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 z całej Polski, kolejne 150 osób jest aktualnie w trakcie poznawania metody w ramach projektów </a:t>
            </a:r>
            <a:r>
              <a:rPr lang="pl-PL" sz="1500" b="1" i="1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O redukcji stresu</a:t>
            </a:r>
            <a:r>
              <a:rPr lang="pl-PL" sz="1500" i="1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 </a:t>
            </a:r>
            <a:r>
              <a:rPr lang="pl-PL" sz="1500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oraz </a:t>
            </a:r>
            <a:r>
              <a:rPr lang="pl-PL" sz="1500" b="1" i="1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Redukcja stresu: dla lepszego uczenia się.</a:t>
            </a:r>
            <a:endParaRPr sz="1500" b="1" i="1">
              <a:solidFill>
                <a:srgbClr val="002060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</a:ext>
              </a:extLst>
            </a:endParaRPr>
          </a:p>
          <a:p>
            <a:pPr marL="0" lvl="0" indent="-2667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2060"/>
              </a:buClr>
              <a:buSzPts val="1500"/>
              <a:buFont typeface="Noto Sans Symbols"/>
              <a:buChar char="★"/>
            </a:pPr>
            <a:r>
              <a:rPr lang="pl-PL" sz="1500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Wsparcie BLP dotarło bezpośrednio lub pośrednio do ok</a:t>
            </a:r>
            <a:r>
              <a:rPr lang="pl-PL" sz="1500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. </a:t>
            </a:r>
            <a:r>
              <a:rPr lang="pl-PL" sz="1500" b="1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7000 uczniów</a:t>
            </a:r>
            <a:r>
              <a:rPr lang="pl-PL" sz="1500" b="1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 </a:t>
            </a:r>
            <a:br>
              <a:rPr lang="pl-PL" sz="1500" b="1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</a:br>
            <a:r>
              <a:rPr lang="pl-PL" sz="1500" b="1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i uczennic</a:t>
            </a:r>
            <a:r>
              <a:rPr lang="pl-PL" sz="1500">
                <a:solidFill>
                  <a:srgbClr val="002060"/>
                </a:solidFill>
              </a:rPr>
              <a:t>, a wkrótce dotrze do kolejnych, po przeszkoleniu nowej grupy nauczycieli.</a:t>
            </a:r>
            <a:endParaRPr i="1">
              <a:solidFill>
                <a:srgbClr val="002060"/>
              </a:solidFill>
            </a:endParaRPr>
          </a:p>
        </p:txBody>
      </p:sp>
      <p:sp>
        <p:nvSpPr>
          <p:cNvPr id="262" name="Google Shape;262;p49"/>
          <p:cNvSpPr/>
          <p:nvPr/>
        </p:nvSpPr>
        <p:spPr>
          <a:xfrm>
            <a:off x="8250550" y="2412900"/>
            <a:ext cx="3497700" cy="297090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 cap="flat" cmpd="sng">
            <a:solidFill>
              <a:srgbClr val="D5BE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8000" tIns="198000" rIns="198000" bIns="1980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i="1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Przeszkoleni przez nas nauczyciele podkreślają, że BLP był dla nich zaskoczeniem i nowym inspirującym doświadczeniem. Uświadomił im, że szkoła jest dla uczniów miejscem stresującym. Co ważne, dotyka takich ważnych kwestii jak dobrostan nauczyciela i ucznia, budowanie dobrych relacji i zaufania oraz pomaga w wyciszeniu się i integracji w grupy. Dla uczniów z kolei pozytywnym zaskoczeniem jest fakt, że dzięki programowi zaczynają mieć wpływ na swoje samopoczucie i radzenie sobie ze stresem.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05df2ba31a_0_106"/>
          <p:cNvSpPr txBox="1"/>
          <p:nvPr/>
        </p:nvSpPr>
        <p:spPr>
          <a:xfrm>
            <a:off x="3081425" y="115425"/>
            <a:ext cx="87549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rgbClr val="233262"/>
                </a:solidFill>
                <a:latin typeface="Arial Black"/>
                <a:ea typeface="Arial Black"/>
                <a:cs typeface="Arial Black"/>
                <a:sym typeface="Arial Black"/>
              </a:rPr>
              <a:t>ŚCIEŻKA DZIAŁAŃ NAUCZYCIELI Z UCZNIAMI W PROJEKCIE </a:t>
            </a:r>
            <a:endParaRPr sz="2400">
              <a:solidFill>
                <a:srgbClr val="23326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i="1">
                <a:solidFill>
                  <a:srgbClr val="233262"/>
                </a:solidFill>
                <a:latin typeface="Arial Black"/>
                <a:ea typeface="Arial Black"/>
                <a:cs typeface="Arial Black"/>
                <a:sym typeface="Arial Black"/>
              </a:rPr>
              <a:t>O redukcji stresu: procesowe wsparcie szkół</a:t>
            </a:r>
            <a:endParaRPr sz="2400">
              <a:solidFill>
                <a:srgbClr val="23326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8" name="Google Shape;268;g205df2ba31a_0_106"/>
          <p:cNvSpPr txBox="1"/>
          <p:nvPr/>
        </p:nvSpPr>
        <p:spPr>
          <a:xfrm>
            <a:off x="4071975" y="1297425"/>
            <a:ext cx="7288800" cy="50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3600" marR="0" lvl="0" indent="-1443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600" b="1">
                <a:solidFill>
                  <a:srgbClr val="233262"/>
                </a:solidFill>
              </a:rPr>
              <a:t>Ankieta SLEC: </a:t>
            </a:r>
            <a:r>
              <a:rPr lang="pl-PL" sz="1600">
                <a:solidFill>
                  <a:srgbClr val="233262"/>
                </a:solidFill>
              </a:rPr>
              <a:t>badanie dobrostanu dzieci i młodzieży przed realizacją BLP1.</a:t>
            </a:r>
            <a:br>
              <a:rPr lang="pl-PL" sz="1600">
                <a:solidFill>
                  <a:srgbClr val="233262"/>
                </a:solidFill>
              </a:rPr>
            </a:br>
            <a:r>
              <a:rPr lang="pl-PL" sz="1600">
                <a:solidFill>
                  <a:srgbClr val="233262"/>
                </a:solidFill>
              </a:rPr>
              <a:t>- SLEC bada skuteczność narzędzia jakim jest BLP1.</a:t>
            </a:r>
            <a:endParaRPr sz="1600">
              <a:solidFill>
                <a:srgbClr val="233262"/>
              </a:solidFill>
            </a:endParaRPr>
          </a:p>
          <a:p>
            <a:pPr marL="831599" marR="0" lvl="0" indent="-83159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600" b="1" i="0" u="none" strike="noStrike" cap="none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Sesja </a:t>
            </a:r>
            <a:r>
              <a:rPr lang="pl-PL" sz="1600" b="1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1</a:t>
            </a:r>
            <a:r>
              <a:rPr lang="pl-PL" sz="1600" b="1" i="0" u="none" strike="noStrike" cap="none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</a:ext>
                </a:extLst>
              </a:rPr>
              <a:t>:</a:t>
            </a:r>
            <a:r>
              <a:rPr lang="pl-PL" sz="1600" b="0" i="0" u="none" strike="noStrike" cap="none">
                <a:solidFill>
                  <a:srgbClr val="23326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 	</a:t>
            </a:r>
            <a:r>
              <a:rPr lang="pl-PL" sz="1600" b="1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Stresujące sytuacje i reakcje</a:t>
            </a:r>
            <a:endParaRPr sz="1600" b="1">
              <a:solidFill>
                <a:srgbClr val="23326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</a:ext>
              </a:extLst>
            </a:endParaRPr>
          </a:p>
          <a:p>
            <a:pPr marL="80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600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rPr>
              <a:t>- zdobycie wiedzy o naturalnych reakcjach na stresujące wydarzenia,</a:t>
            </a:r>
            <a:endParaRPr sz="1600">
              <a:solidFill>
                <a:srgbClr val="23326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</a:ext>
              </a:extLst>
            </a:endParaRPr>
          </a:p>
          <a:p>
            <a:pPr marL="80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600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</a:ext>
                </a:extLst>
              </a:rPr>
              <a:t>- zapoznanie się technikami samoregulacji.</a:t>
            </a:r>
            <a:endParaRPr sz="1600">
              <a:solidFill>
                <a:srgbClr val="23326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</a:ext>
              </a:extLst>
            </a:endParaRPr>
          </a:p>
          <a:p>
            <a:pPr marL="831599" marR="0" lvl="0" indent="-83159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600" b="1" i="0" u="none" strike="noStrike" cap="none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</a:ext>
                </a:extLst>
              </a:rPr>
              <a:t>Sesja </a:t>
            </a:r>
            <a:r>
              <a:rPr lang="pl-PL" sz="1600" b="1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6"/>
                  </a:ext>
                </a:extLst>
              </a:rPr>
              <a:t>2</a:t>
            </a:r>
            <a:r>
              <a:rPr lang="pl-PL" sz="1600" b="1" i="0" u="none" strike="noStrike" cap="none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: 	</a:t>
            </a:r>
            <a:r>
              <a:rPr lang="pl-PL" sz="1600" b="1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Stres i samoregulacja</a:t>
            </a:r>
            <a:endParaRPr sz="1600" b="1">
              <a:solidFill>
                <a:srgbClr val="23326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</a:ext>
              </a:extLst>
            </a:endParaRPr>
          </a:p>
          <a:p>
            <a:pPr marL="953999" marR="0" lvl="0" indent="-14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600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- nauka korzystania z techniki „Bezpieczne miejsce”, która pomaga się uspokoić oraz rozpoznać i określić swój poziom stresu.</a:t>
            </a:r>
            <a:endParaRPr sz="1600">
              <a:solidFill>
                <a:srgbClr val="23326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</a:ext>
              </a:extLst>
            </a:endParaRPr>
          </a:p>
          <a:p>
            <a:pPr marL="831599" marR="0" lvl="0" indent="-83159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600" b="1" i="0" u="none" strike="noStrike" cap="none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</a:ext>
                </a:extLst>
              </a:rPr>
              <a:t>Sesja </a:t>
            </a:r>
            <a:r>
              <a:rPr lang="pl-PL" sz="1600" b="1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</a:ext>
                </a:extLst>
              </a:rPr>
              <a:t>3</a:t>
            </a:r>
            <a:r>
              <a:rPr lang="pl-PL" sz="1600" b="1" i="0" u="none" strike="noStrike" cap="none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</a:ext>
                </a:extLst>
              </a:rPr>
              <a:t>: </a:t>
            </a:r>
            <a:r>
              <a:rPr lang="pl-PL" sz="1600" b="1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</a:ext>
                </a:extLst>
              </a:rPr>
              <a:t>Jedność ciała i umysłu</a:t>
            </a:r>
            <a:endParaRPr sz="1600" b="1">
              <a:solidFill>
                <a:srgbClr val="23326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</a:ext>
              </a:extLst>
            </a:endParaRPr>
          </a:p>
          <a:p>
            <a:pPr marL="953999" marR="0" lvl="0" indent="-14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600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</a:ext>
                </a:extLst>
              </a:rPr>
              <a:t>- nauczenie się „rozmowy ze swoim umysłem” w celu uspokojenia się.</a:t>
            </a:r>
            <a:endParaRPr sz="1600" b="1">
              <a:solidFill>
                <a:srgbClr val="23326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</a:ext>
              </a:extLst>
            </a:endParaRPr>
          </a:p>
          <a:p>
            <a:pPr marL="831599" marR="0" lvl="0" indent="-83159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600" b="1" i="0" u="none" strike="noStrike" cap="none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9"/>
                  </a:ext>
                </a:extLst>
              </a:rPr>
              <a:t>Sesja </a:t>
            </a:r>
            <a:r>
              <a:rPr lang="pl-PL" sz="1600" b="1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0"/>
                  </a:ext>
                </a:extLst>
              </a:rPr>
              <a:t>4</a:t>
            </a:r>
            <a:r>
              <a:rPr lang="pl-PL" sz="1600" b="1" i="0" u="none" strike="noStrike" cap="none">
                <a:solidFill>
                  <a:srgbClr val="23326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1"/>
                  </a:ext>
                </a:extLst>
              </a:rPr>
              <a:t>: </a:t>
            </a:r>
            <a:r>
              <a:rPr lang="pl-PL" sz="1600" b="1">
                <a:solidFill>
                  <a:srgbClr val="233262"/>
                </a:solidFill>
              </a:rPr>
              <a:t>Pozbywanie się niechcianych myśli</a:t>
            </a:r>
            <a:endParaRPr sz="1600" b="1">
              <a:solidFill>
                <a:srgbClr val="233262"/>
              </a:solidFill>
            </a:endParaRPr>
          </a:p>
          <a:p>
            <a:pPr marL="953999" marR="0" lvl="0" indent="-14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600">
                <a:solidFill>
                  <a:srgbClr val="233262"/>
                </a:solidFill>
              </a:rPr>
              <a:t>- nauka technik pozwalających na kontrolowanie negatywnych myśli,</a:t>
            </a:r>
            <a:endParaRPr sz="1600">
              <a:solidFill>
                <a:srgbClr val="233262"/>
              </a:solidFill>
            </a:endParaRPr>
          </a:p>
          <a:p>
            <a:pPr marL="953999" marR="0" lvl="0" indent="-14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600">
                <a:solidFill>
                  <a:srgbClr val="233262"/>
                </a:solidFill>
              </a:rPr>
              <a:t>- analiza poznanych technik w celu zrozumienia, jak się można uspokoić.</a:t>
            </a:r>
            <a:endParaRPr sz="1600">
              <a:solidFill>
                <a:srgbClr val="23326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600" b="1">
                <a:solidFill>
                  <a:srgbClr val="233262"/>
                </a:solidFill>
              </a:rPr>
              <a:t>Ankieta SLEC:</a:t>
            </a:r>
            <a:r>
              <a:rPr lang="pl-PL" sz="1600">
                <a:solidFill>
                  <a:srgbClr val="233262"/>
                </a:solidFill>
              </a:rPr>
              <a:t> badanie dobrostanu dzieci i młodzieży po realizacji BLP1.</a:t>
            </a:r>
            <a:endParaRPr sz="1600">
              <a:solidFill>
                <a:srgbClr val="233262"/>
              </a:solidFill>
            </a:endParaRPr>
          </a:p>
        </p:txBody>
      </p:sp>
      <p:sp>
        <p:nvSpPr>
          <p:cNvPr id="269" name="Google Shape;269;g205df2ba31a_0_106"/>
          <p:cNvSpPr txBox="1"/>
          <p:nvPr/>
        </p:nvSpPr>
        <p:spPr>
          <a:xfrm>
            <a:off x="818225" y="1786675"/>
            <a:ext cx="2263200" cy="1274400"/>
          </a:xfrm>
          <a:prstGeom prst="rect">
            <a:avLst/>
          </a:prstGeom>
          <a:solidFill>
            <a:srgbClr val="EDE4ED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500" b="0" i="0" u="none" strike="noStrike" cap="none">
                <a:solidFill>
                  <a:srgbClr val="708430"/>
                </a:solidFill>
                <a:latin typeface="Arial"/>
                <a:ea typeface="Arial"/>
                <a:cs typeface="Arial"/>
                <a:sym typeface="Arial"/>
              </a:rPr>
              <a:t>Praca  z klas</a:t>
            </a:r>
            <a:r>
              <a:rPr lang="pl-PL" sz="1500">
                <a:solidFill>
                  <a:srgbClr val="708430"/>
                </a:solidFill>
              </a:rPr>
              <a:t>ą </a:t>
            </a:r>
            <a:r>
              <a:rPr lang="pl-PL" sz="1500" b="0" i="0" u="none" strike="noStrike" cap="none">
                <a:solidFill>
                  <a:srgbClr val="70843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pl-PL" sz="1500">
                <a:solidFill>
                  <a:srgbClr val="708430"/>
                </a:solidFill>
              </a:rPr>
              <a:t> </a:t>
            </a:r>
            <a:r>
              <a:rPr lang="pl-PL" sz="1500" b="0" i="0" u="none" strike="noStrike" cap="none">
                <a:solidFill>
                  <a:srgbClr val="708430"/>
                </a:solidFill>
                <a:latin typeface="Arial"/>
                <a:ea typeface="Arial"/>
                <a:cs typeface="Arial"/>
                <a:sym typeface="Arial"/>
              </a:rPr>
              <a:t>oparciu o</a:t>
            </a:r>
            <a:r>
              <a:rPr lang="pl-PL" sz="1500">
                <a:solidFill>
                  <a:srgbClr val="708430"/>
                </a:solidFill>
              </a:rPr>
              <a:t> 4</a:t>
            </a:r>
            <a:r>
              <a:rPr lang="pl-PL" sz="1500" b="0" i="0" u="none" strike="noStrike" cap="none">
                <a:solidFill>
                  <a:srgbClr val="708430"/>
                </a:solidFill>
                <a:latin typeface="Arial"/>
                <a:ea typeface="Arial"/>
                <a:cs typeface="Arial"/>
                <a:sym typeface="Arial"/>
              </a:rPr>
              <a:t> scenariusz</a:t>
            </a:r>
            <a:r>
              <a:rPr lang="pl-PL" sz="1500">
                <a:solidFill>
                  <a:srgbClr val="708430"/>
                </a:solidFill>
              </a:rPr>
              <a:t>e</a:t>
            </a:r>
            <a:endParaRPr sz="1500" b="0" i="0" u="none" strike="noStrike" cap="none">
              <a:solidFill>
                <a:srgbClr val="7084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g205df2ba31a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247" y="3873633"/>
            <a:ext cx="200977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f40c871eb9_0_182"/>
          <p:cNvSpPr txBox="1"/>
          <p:nvPr/>
        </p:nvSpPr>
        <p:spPr>
          <a:xfrm>
            <a:off x="3054300" y="417150"/>
            <a:ext cx="78114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0" i="0" u="none" strike="noStrike" cap="none">
                <a:solidFill>
                  <a:srgbClr val="233262"/>
                </a:solidFill>
                <a:latin typeface="Arial Black"/>
                <a:ea typeface="Arial Black"/>
                <a:cs typeface="Arial Black"/>
                <a:sym typeface="Arial Black"/>
              </a:rPr>
              <a:t>DLACZEGO WARTO? Refleksje nauczycieli/e</a:t>
            </a:r>
            <a:r>
              <a:rPr lang="pl-PL" sz="2400">
                <a:solidFill>
                  <a:srgbClr val="233262"/>
                </a:solidFill>
                <a:latin typeface="Arial Black"/>
                <a:ea typeface="Arial Black"/>
                <a:cs typeface="Arial Black"/>
                <a:sym typeface="Arial Black"/>
              </a:rPr>
              <a:t>k</a:t>
            </a:r>
            <a:endParaRPr sz="2400" b="0" i="0" u="none" strike="noStrike" cap="none">
              <a:solidFill>
                <a:srgbClr val="23326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76" name="Google Shape;276;g1f40c871eb9_0_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385" y="3429008"/>
            <a:ext cx="200977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f40c871eb9_0_182"/>
          <p:cNvSpPr txBox="1"/>
          <p:nvPr/>
        </p:nvSpPr>
        <p:spPr>
          <a:xfrm>
            <a:off x="2394150" y="985988"/>
            <a:ext cx="91317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i="1">
                <a:solidFill>
                  <a:srgbClr val="233361"/>
                </a:solidFill>
                <a:highlight>
                  <a:srgbClr val="FFFFFF"/>
                </a:highlight>
              </a:rPr>
              <a:t>Zajęcia przeprowadziłam z klasą VII (uczniowie z niepełnosprawnością intelektualną w stopniu lekkim) największym zaskoczeniem dla mnie było to, że uczniowie zupełnie nie radzili sobie z nazwaniem emocji. Początkowo część z nich odmówiło czynnego udziału w zajęciach, siedzieli i obserwowali, po czasie zaczęli dopowiadać, podpowiadać, aż dołączyli do grup. </a:t>
            </a:r>
            <a:r>
              <a:rPr lang="pl-PL" b="1" i="1">
                <a:solidFill>
                  <a:srgbClr val="233361"/>
                </a:solidFill>
                <a:highlight>
                  <a:srgbClr val="FFFFFF"/>
                </a:highlight>
              </a:rPr>
              <a:t>Zupełnym zaskoczeniem była dla nich informacja, że płacz czy złość są naturalną reakcją, że tylko trzeba się nauczyć na nie reagować.</a:t>
            </a:r>
            <a:r>
              <a:rPr lang="pl-PL" i="1">
                <a:solidFill>
                  <a:srgbClr val="233361"/>
                </a:solidFill>
                <a:highlight>
                  <a:srgbClr val="FFFFFF"/>
                </a:highlight>
              </a:rPr>
              <a:t> [...] Chętnie brali udział w ćwiczenia oddechowe czy napinająco-rozluźniające (jednak nie wszyscy zgodzili się zamknąć oczy). Zajęcia uważam za bardzo potrzebne i z pewnością należy je powtórzyć z lekką modyfikacją.</a:t>
            </a:r>
            <a:r>
              <a:rPr lang="pl-PL" b="0" i="0" u="none" strike="noStrike" cap="none">
                <a:solidFill>
                  <a:srgbClr val="23336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>
                <a:solidFill>
                  <a:srgbClr val="233361"/>
                </a:solidFill>
              </a:rPr>
              <a:t>Dorota Szemik</a:t>
            </a:r>
            <a:endParaRPr b="0" i="0" u="none" strike="noStrike" cap="none">
              <a:solidFill>
                <a:srgbClr val="2333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b="0" i="0" u="none" strike="noStrike" cap="none">
                <a:solidFill>
                  <a:srgbClr val="233361"/>
                </a:solidFill>
                <a:latin typeface="Arial"/>
                <a:ea typeface="Arial"/>
                <a:cs typeface="Arial"/>
                <a:sym typeface="Arial"/>
              </a:rPr>
              <a:t>* * *</a:t>
            </a:r>
            <a:endParaRPr b="0" i="0" u="none" strike="noStrike" cap="none">
              <a:solidFill>
                <a:srgbClr val="2333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i="1">
                <a:solidFill>
                  <a:srgbClr val="233361"/>
                </a:solidFill>
                <a:highlight>
                  <a:schemeClr val="lt1"/>
                </a:highlight>
              </a:rPr>
              <a:t>Ogromnym </a:t>
            </a:r>
            <a:r>
              <a:rPr lang="pl-PL" b="1" i="1">
                <a:solidFill>
                  <a:srgbClr val="233361"/>
                </a:solidFill>
                <a:highlight>
                  <a:schemeClr val="lt1"/>
                </a:highlight>
              </a:rPr>
              <a:t>zaskoczeniem dla uczniów/uczennic było odkrycie, jak duży wpływ mają na swoje samopoczucie, radzenie sobie ze stresem.</a:t>
            </a:r>
            <a:r>
              <a:rPr lang="pl-PL" i="1">
                <a:solidFill>
                  <a:srgbClr val="233361"/>
                </a:solidFill>
                <a:highlight>
                  <a:schemeClr val="lt1"/>
                </a:highlight>
              </a:rPr>
              <a:t> </a:t>
            </a:r>
            <a:r>
              <a:rPr lang="pl-PL" b="1" i="1">
                <a:solidFill>
                  <a:srgbClr val="233361"/>
                </a:solidFill>
                <a:highlight>
                  <a:schemeClr val="lt1"/>
                </a:highlight>
              </a:rPr>
              <a:t>Za najbardziej skuteczne uważają ćwiczenia rozluźniające </a:t>
            </a:r>
            <a:r>
              <a:rPr lang="pl-PL" i="1">
                <a:solidFill>
                  <a:srgbClr val="233361"/>
                </a:solidFill>
                <a:highlight>
                  <a:schemeClr val="lt1"/>
                </a:highlight>
              </a:rPr>
              <a:t>– napinanie-rozluźnianie. Uczniowie/uczennice wybierali tę część ciała w której najsilniej odczuwają stres i na niej się koncentrowali (dla ucznia kl. V wykonanie ćwiczenia obejmujące całe ciało jest zbyt trudne ze względu na czas) . Niestety tylko 3 uczniów/uczennic przyznało, że wykorzystuje ten sposób w domu. Ćwiczenie "Bezpieczne miejsce" natomiast bardzo pomagało się rozluźnić uczniom z rodzin dysfunkcyjnych - bardzo powoli wracali do realnego świata. </a:t>
            </a:r>
            <a:r>
              <a:rPr lang="pl-PL" b="0" i="0" u="none" strike="noStrike" cap="none">
                <a:solidFill>
                  <a:srgbClr val="23336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Danuta Hryniewicz</a:t>
            </a:r>
            <a:endParaRPr b="0" i="0" u="none" strike="noStrike" cap="none">
              <a:solidFill>
                <a:srgbClr val="23336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b="0" i="0" u="none" strike="noStrike" cap="none">
                <a:solidFill>
                  <a:srgbClr val="23336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* * *</a:t>
            </a:r>
            <a:endParaRPr b="0" i="1" u="none" strike="noStrike" cap="none">
              <a:solidFill>
                <a:srgbClr val="23336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i="1">
                <a:solidFill>
                  <a:srgbClr val="233361"/>
                </a:solidFill>
                <a:highlight>
                  <a:schemeClr val="lt1"/>
                </a:highlight>
              </a:rPr>
              <a:t>Ja konkretne zmiany w zachowaniu uczniów zauważyłam w zeszłym tygodniu przed sprawdzianem. </a:t>
            </a:r>
            <a:r>
              <a:rPr lang="pl-PL" b="1" i="1">
                <a:solidFill>
                  <a:srgbClr val="233361"/>
                </a:solidFill>
                <a:highlight>
                  <a:schemeClr val="lt1"/>
                </a:highlight>
              </a:rPr>
              <a:t>Przewodnicząca klasy podeszła do mnie i poprosiła o chwilę wyciszenia dla wszystkich. </a:t>
            </a:r>
            <a:r>
              <a:rPr lang="pl-PL" i="1">
                <a:solidFill>
                  <a:srgbClr val="233361"/>
                </a:solidFill>
                <a:highlight>
                  <a:schemeClr val="lt1"/>
                </a:highlight>
              </a:rPr>
              <a:t>Mówiła, że </a:t>
            </a:r>
            <a:r>
              <a:rPr lang="pl-PL" b="1" i="1">
                <a:solidFill>
                  <a:srgbClr val="233361"/>
                </a:solidFill>
                <a:highlight>
                  <a:schemeClr val="lt1"/>
                </a:highlight>
              </a:rPr>
              <a:t>chcieliby przenieść się na chwile do swojego bezpiecznego miejsca, </a:t>
            </a:r>
            <a:r>
              <a:rPr lang="pl-PL" i="1">
                <a:solidFill>
                  <a:srgbClr val="233361"/>
                </a:solidFill>
                <a:highlight>
                  <a:schemeClr val="lt1"/>
                </a:highlight>
              </a:rPr>
              <a:t>aby móc spokojnie zacząć pisać. Nie był to tylko ich wymysł ale potrzeba tej chwili. </a:t>
            </a:r>
            <a:r>
              <a:rPr lang="pl-PL" b="1" i="1">
                <a:solidFill>
                  <a:srgbClr val="233361"/>
                </a:solidFill>
                <a:highlight>
                  <a:schemeClr val="lt1"/>
                </a:highlight>
              </a:rPr>
              <a:t>Mówili, że to pomaga im się skupić i wynik sprawdzianu będzie lepszy. I tak się stało. Jestem z tego powodu bardzo szczęśliwa</a:t>
            </a:r>
            <a:r>
              <a:rPr lang="pl-PL" i="1">
                <a:solidFill>
                  <a:srgbClr val="233361"/>
                </a:solidFill>
                <a:highlight>
                  <a:schemeClr val="lt1"/>
                </a:highlight>
              </a:rPr>
              <a:t>…</a:t>
            </a:r>
            <a:r>
              <a:rPr lang="pl-PL">
                <a:solidFill>
                  <a:srgbClr val="233361"/>
                </a:solidFill>
                <a:highlight>
                  <a:schemeClr val="lt1"/>
                </a:highlight>
              </a:rPr>
              <a:t> Wioletta Biała</a:t>
            </a:r>
            <a:endParaRPr sz="1100" b="0" u="none" strike="noStrike" cap="none">
              <a:solidFill>
                <a:srgbClr val="23336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1f40c871eb9_0_182"/>
          <p:cNvSpPr txBox="1"/>
          <p:nvPr/>
        </p:nvSpPr>
        <p:spPr>
          <a:xfrm>
            <a:off x="384375" y="1452600"/>
            <a:ext cx="16296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50" b="1" i="1">
                <a:solidFill>
                  <a:srgbClr val="A64D79"/>
                </a:solidFill>
              </a:rPr>
              <a:t>BLP to jak łódka spokoju na rzece stresu </a:t>
            </a:r>
            <a:endParaRPr sz="1350" b="1" i="1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50">
                <a:solidFill>
                  <a:srgbClr val="A64D79"/>
                </a:solidFill>
              </a:rPr>
              <a:t>uczestniczka pilotażu BLP2</a:t>
            </a:r>
            <a:endParaRPr sz="2800">
              <a:solidFill>
                <a:srgbClr val="96B1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5ce06640e_0_1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g275ce06640e_0_16"/>
          <p:cNvSpPr txBox="1">
            <a:spLocks noGrp="1"/>
          </p:cNvSpPr>
          <p:nvPr>
            <p:ph type="body" idx="3"/>
          </p:nvPr>
        </p:nvSpPr>
        <p:spPr>
          <a:xfrm>
            <a:off x="396910" y="6247181"/>
            <a:ext cx="38391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pic>
        <p:nvPicPr>
          <p:cNvPr id="127" name="Google Shape;127;g275ce06640e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36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>
            <a:spLocks noGrp="1"/>
          </p:cNvSpPr>
          <p:nvPr>
            <p:ph type="body" idx="1"/>
          </p:nvPr>
        </p:nvSpPr>
        <p:spPr>
          <a:xfrm>
            <a:off x="7639990" y="3306950"/>
            <a:ext cx="3994800" cy="1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C9ACC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Opiekunka szkoły w projekcie:</a:t>
            </a:r>
            <a:endParaRPr lang="pl-PL" sz="1600" b="1" dirty="0">
              <a:solidFill>
                <a:srgbClr val="C9ACC8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>
                <a:solidFill>
                  <a:srgbClr val="C9ACC8"/>
                </a:solidFill>
                <a:highlight>
                  <a:srgbClr val="FFFFFF"/>
                </a:highlight>
              </a:rPr>
              <a:t>a</a:t>
            </a:r>
            <a:r>
              <a:rPr lang="pl-PL" sz="1600" b="1" i="0" u="none" strike="noStrike" cap="none">
                <a:solidFill>
                  <a:srgbClr val="C9ACC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nna.gorka@ceo.org.pl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solidFill>
                <a:srgbClr val="59BBC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3" name="Google Shape;1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7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5ce06640e_0_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9" name="Google Shape;139;g275ce06640e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ctrTitle"/>
          </p:nvPr>
        </p:nvSpPr>
        <p:spPr>
          <a:xfrm>
            <a:off x="529162" y="253562"/>
            <a:ext cx="5248500" cy="18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BBC1"/>
              </a:buClr>
              <a:buSzPts val="2400"/>
              <a:buFont typeface="Arial Black"/>
              <a:buNone/>
            </a:pPr>
            <a:r>
              <a:rPr lang="pl-PL" sz="3000">
                <a:solidFill>
                  <a:schemeClr val="lt1"/>
                </a:solidFill>
              </a:rPr>
              <a:t>Gdzie znaleźć więcej informacji o nas?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5" name="Google Shape;145;p2"/>
          <p:cNvSpPr txBox="1">
            <a:spLocks noGrp="1"/>
          </p:cNvSpPr>
          <p:nvPr>
            <p:ph type="subTitle" idx="1"/>
          </p:nvPr>
        </p:nvSpPr>
        <p:spPr>
          <a:xfrm>
            <a:off x="529150" y="2386879"/>
            <a:ext cx="5248500" cy="2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262"/>
              </a:buClr>
              <a:buSzPts val="2400"/>
              <a:buFont typeface="Arial"/>
              <a:buNone/>
            </a:pPr>
            <a:endParaRPr sz="1600" b="0">
              <a:solidFill>
                <a:srgbClr val="23336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85750" lvl="0" indent="-234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3361"/>
              </a:buClr>
              <a:buSzPts val="1600"/>
              <a:buFont typeface="Arial Black"/>
              <a:buChar char="●"/>
            </a:pPr>
            <a:r>
              <a:rPr lang="pl-PL" sz="1600" b="0">
                <a:solidFill>
                  <a:srgbClr val="233361"/>
                </a:solidFill>
                <a:latin typeface="Arial Black"/>
                <a:ea typeface="Arial Black"/>
                <a:cs typeface="Arial Black"/>
                <a:sym typeface="Arial Black"/>
              </a:rPr>
              <a:t>strona internetowa CEO </a:t>
            </a:r>
            <a:r>
              <a:rPr lang="pl-PL" sz="1600" b="0">
                <a:solidFill>
                  <a:srgbClr val="51A5AA"/>
                </a:solidFill>
                <a:uFill>
                  <a:noFill/>
                </a:uFill>
                <a:latin typeface="Arial Black"/>
                <a:ea typeface="Arial Black"/>
                <a:cs typeface="Arial Black"/>
                <a:sym typeface="Arial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www.ceo.org.pl</a:t>
            </a:r>
            <a:r>
              <a:rPr lang="pl-PL" sz="1600" b="0">
                <a:solidFill>
                  <a:srgbClr val="23336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600" b="0">
              <a:solidFill>
                <a:srgbClr val="23326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85750" lvl="0" indent="-234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3361"/>
              </a:buClr>
              <a:buSzPts val="1600"/>
              <a:buFont typeface="Arial Black"/>
              <a:buChar char="●"/>
            </a:pPr>
            <a:r>
              <a:rPr lang="pl-PL" sz="1600" b="0">
                <a:solidFill>
                  <a:srgbClr val="233361"/>
                </a:solidFill>
                <a:latin typeface="Arial Black"/>
                <a:ea typeface="Arial Black"/>
                <a:cs typeface="Arial Black"/>
                <a:sym typeface="Arial Black"/>
              </a:rPr>
              <a:t>blog ekspercki CEO </a:t>
            </a:r>
            <a:r>
              <a:rPr lang="pl-PL" sz="1600" b="0">
                <a:solidFill>
                  <a:srgbClr val="51A5AA"/>
                </a:solidFill>
                <a:uFill>
                  <a:noFill/>
                </a:uFill>
                <a:latin typeface="Arial Black"/>
                <a:ea typeface="Arial Black"/>
                <a:cs typeface="Arial Black"/>
                <a:sym typeface="Arial Blac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www.blog.ceo.org.pl</a:t>
            </a:r>
            <a:r>
              <a:rPr lang="pl-PL" sz="1600" b="0">
                <a:solidFill>
                  <a:srgbClr val="51A5AA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1600" b="0">
              <a:solidFill>
                <a:srgbClr val="51A5A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85750" lvl="0" indent="-234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3361"/>
              </a:buClr>
              <a:buSzPts val="1600"/>
              <a:buFont typeface="Arial Black"/>
              <a:buChar char="●"/>
            </a:pPr>
            <a:r>
              <a:rPr lang="pl-PL" sz="1600" b="0">
                <a:solidFill>
                  <a:srgbClr val="233361"/>
                </a:solidFill>
                <a:latin typeface="Arial Black"/>
                <a:ea typeface="Arial Black"/>
                <a:cs typeface="Arial Black"/>
                <a:sym typeface="Arial Black"/>
              </a:rPr>
              <a:t>profil na Facebooku </a:t>
            </a:r>
            <a:r>
              <a:rPr lang="pl-PL" sz="1600" b="0">
                <a:solidFill>
                  <a:srgbClr val="51A5AA"/>
                </a:solidFill>
                <a:uFill>
                  <a:noFill/>
                </a:uFill>
                <a:latin typeface="Arial Black"/>
                <a:ea typeface="Arial Black"/>
                <a:cs typeface="Arial Black"/>
                <a:sym typeface="Arial Black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www.fb.com/FundacjaCEO</a:t>
            </a:r>
            <a:endParaRPr sz="1600" b="0">
              <a:solidFill>
                <a:srgbClr val="51A5A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85750" lvl="0" indent="-234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3361"/>
              </a:buClr>
              <a:buSzPts val="1600"/>
              <a:buFont typeface="Arial Black"/>
              <a:buChar char="●"/>
            </a:pPr>
            <a:r>
              <a:rPr lang="pl-PL" sz="1600" b="0">
                <a:solidFill>
                  <a:srgbClr val="233361"/>
                </a:solidFill>
                <a:latin typeface="Arial Black"/>
                <a:ea typeface="Arial Black"/>
                <a:cs typeface="Arial Black"/>
                <a:sym typeface="Arial Black"/>
              </a:rPr>
              <a:t>nasz newsletter </a:t>
            </a:r>
            <a:r>
              <a:rPr lang="pl-PL" sz="1600" b="0">
                <a:solidFill>
                  <a:srgbClr val="51A5AA"/>
                </a:solidFill>
                <a:uFill>
                  <a:noFill/>
                </a:uFill>
                <a:latin typeface="Arial Black"/>
                <a:ea typeface="Arial Black"/>
                <a:cs typeface="Arial Black"/>
                <a:sym typeface="Arial Blac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www.ceo.org.pl/newsletter</a:t>
            </a:r>
            <a:endParaRPr sz="1600" b="0">
              <a:solidFill>
                <a:srgbClr val="51A5AA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85750" lvl="0" indent="-234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3361"/>
              </a:buClr>
              <a:buSzPts val="1600"/>
              <a:buFont typeface="Arial Black"/>
              <a:buChar char="●"/>
            </a:pPr>
            <a:r>
              <a:rPr lang="pl-PL" sz="1600" b="0">
                <a:solidFill>
                  <a:srgbClr val="51A5AA"/>
                </a:solidFill>
                <a:latin typeface="Arial Black"/>
                <a:ea typeface="Arial Black"/>
                <a:cs typeface="Arial Black"/>
                <a:sym typeface="Arial Black"/>
              </a:rPr>
              <a:t>www.ceo.org.pl/ukraina</a:t>
            </a:r>
            <a:br>
              <a:rPr lang="pl-PL" sz="1600" b="0">
                <a:solidFill>
                  <a:srgbClr val="23336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1600" b="0">
              <a:solidFill>
                <a:srgbClr val="23336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3262"/>
              </a:buClr>
              <a:buSzPts val="2400"/>
              <a:buFont typeface="Arial"/>
              <a:buNone/>
            </a:pPr>
            <a:endParaRPr sz="1600" b="0">
              <a:solidFill>
                <a:srgbClr val="23326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000"/>
              <a:buNone/>
            </a:pPr>
            <a:endParaRPr sz="16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6" name="Google Shape;146;p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7" name="Google Shape;147;p2"/>
          <p:cNvPicPr preferRelativeResize="0"/>
          <p:nvPr/>
        </p:nvPicPr>
        <p:blipFill rotWithShape="1">
          <a:blip r:embed="rId7">
            <a:alphaModFix/>
          </a:blip>
          <a:srcRect l="2123" t="1293"/>
          <a:stretch/>
        </p:blipFill>
        <p:spPr>
          <a:xfrm>
            <a:off x="6607629" y="715597"/>
            <a:ext cx="5107922" cy="5426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3fe4c6873_0_17"/>
          <p:cNvSpPr txBox="1">
            <a:spLocks noGrp="1"/>
          </p:cNvSpPr>
          <p:nvPr>
            <p:ph type="body" idx="1"/>
          </p:nvPr>
        </p:nvSpPr>
        <p:spPr>
          <a:xfrm>
            <a:off x="3937259" y="2041577"/>
            <a:ext cx="21822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2000" dirty="0">
                <a:solidFill>
                  <a:schemeClr val="dk1"/>
                </a:solidFill>
                <a:latin typeface="Work Sans" pitchFamily="2" charset="-18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Anna Górka</a:t>
            </a:r>
            <a:endParaRPr sz="2000" dirty="0">
              <a:solidFill>
                <a:srgbClr val="000000"/>
              </a:solidFill>
              <a:latin typeface="Work Sans" pitchFamily="2" charset="-18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</a:ext>
              </a:extLs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4" name="Google Shape;164;g2c3fe4c6873_0_17"/>
          <p:cNvSpPr txBox="1">
            <a:spLocks noGrp="1"/>
          </p:cNvSpPr>
          <p:nvPr>
            <p:ph type="body" idx="2"/>
          </p:nvPr>
        </p:nvSpPr>
        <p:spPr>
          <a:xfrm>
            <a:off x="3937259" y="2502270"/>
            <a:ext cx="7678800" cy="17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300" dirty="0">
                <a:solidFill>
                  <a:srgbClr val="000000"/>
                </a:solidFill>
                <a:latin typeface="Work Sans" pitchFamily="2" charset="-18"/>
                <a:ea typeface="Calibri" panose="020F0502020204030204" pitchFamily="34" charset="0"/>
              </a:rPr>
              <a:t>Od 2018 współpracuje z CEO.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pl-PL" sz="1300" dirty="0">
              <a:solidFill>
                <a:srgbClr val="000000"/>
              </a:solidFill>
              <a:latin typeface="Work Sans" pitchFamily="2" charset="-18"/>
              <a:ea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300" dirty="0">
                <a:solidFill>
                  <a:srgbClr val="000000"/>
                </a:solidFill>
                <a:latin typeface="Work Sans" pitchFamily="2" charset="-18"/>
                <a:ea typeface="Calibri" panose="020F0502020204030204" pitchFamily="34" charset="0"/>
              </a:rPr>
              <a:t>T</a:t>
            </a: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renerka edukacji nieformalnej (edukacja obywatelska,  antydyskryminacyjna), doradczyni zawodowa, psycholożka, </a:t>
            </a:r>
            <a:r>
              <a:rPr lang="pl-PL" sz="1300" dirty="0" err="1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coach</a:t>
            </a: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, badaczka (badania etnograficzne, </a:t>
            </a:r>
            <a:r>
              <a:rPr lang="pl-PL" sz="1300" dirty="0" err="1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action</a:t>
            </a: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 </a:t>
            </a:r>
            <a:r>
              <a:rPr lang="pl-PL" sz="1300" dirty="0" err="1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research</a:t>
            </a: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), </a:t>
            </a:r>
            <a:r>
              <a:rPr lang="pl-PL" sz="1300" dirty="0" err="1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superwizorka</a:t>
            </a: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, trenerka outdoorowa</a:t>
            </a:r>
            <a:r>
              <a:rPr lang="pl-PL" sz="1300" dirty="0">
                <a:solidFill>
                  <a:srgbClr val="000000"/>
                </a:solidFill>
                <a:latin typeface="Work Sans" pitchFamily="2" charset="-18"/>
                <a:ea typeface="Calibri" panose="020F0502020204030204" pitchFamily="34" charset="0"/>
              </a:rPr>
              <a:t>.</a:t>
            </a: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 </a:t>
            </a:r>
            <a:endParaRPr lang="pl-PL" sz="1300" dirty="0">
              <a:solidFill>
                <a:srgbClr val="000000"/>
              </a:solidFill>
              <a:latin typeface="Work Sans" pitchFamily="2" charset="-18"/>
              <a:ea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pl-PL" sz="1300" dirty="0">
              <a:solidFill>
                <a:srgbClr val="000000"/>
              </a:solidFill>
              <a:effectLst/>
              <a:latin typeface="Work Sans" pitchFamily="2" charset="-18"/>
              <a:ea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Absolwentka psychologii, religioznawstwa i antropologii kulturowej UJ.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300" dirty="0">
                <a:solidFill>
                  <a:srgbClr val="000000"/>
                </a:solidFill>
                <a:latin typeface="Work Sans" pitchFamily="2" charset="-18"/>
                <a:ea typeface="Calibri" panose="020F0502020204030204" pitchFamily="34" charset="0"/>
              </a:rPr>
              <a:t>Autorka</a:t>
            </a: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 publikacji i raportów.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pl-PL" sz="1300" dirty="0">
              <a:solidFill>
                <a:srgbClr val="000000"/>
              </a:solidFill>
              <a:effectLst/>
              <a:latin typeface="Work Sans" pitchFamily="2" charset="-18"/>
              <a:ea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300" dirty="0">
                <a:solidFill>
                  <a:srgbClr val="000000"/>
                </a:solidFill>
                <a:latin typeface="Work Sans" pitchFamily="2" charset="-18"/>
                <a:ea typeface="Calibri" panose="020F0502020204030204" pitchFamily="34" charset="0"/>
              </a:rPr>
              <a:t>Ł</a:t>
            </a: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ączy metody z pogranicza arteterapii, psychoterapii </a:t>
            </a:r>
            <a:r>
              <a:rPr lang="pl-PL" sz="1300" dirty="0" err="1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gestalt</a:t>
            </a: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 czy </a:t>
            </a:r>
            <a:r>
              <a:rPr lang="pl-PL" sz="1300" dirty="0" err="1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eko</a:t>
            </a: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-psychologii, pracując </a:t>
            </a:r>
            <a:b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</a:b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z przekonaniami, emocjami, ciałem i oddechem.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pl-PL" sz="1300" dirty="0">
              <a:solidFill>
                <a:srgbClr val="000000"/>
              </a:solidFill>
              <a:effectLst/>
              <a:latin typeface="Work Sans" pitchFamily="2" charset="-18"/>
              <a:ea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Zaangażowana w kampanie ekologiczne bazujące na aktywizmie, sztuce i edukacji.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pl-PL" sz="1300" dirty="0">
              <a:solidFill>
                <a:srgbClr val="000000"/>
              </a:solidFill>
              <a:effectLst/>
              <a:latin typeface="Work Sans" pitchFamily="2" charset="-18"/>
              <a:ea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Zwolenniczka podejścia holistycznego, wędrówek i bycia w lesie.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300" dirty="0">
                <a:solidFill>
                  <a:srgbClr val="000000"/>
                </a:solidFill>
                <a:effectLst/>
                <a:latin typeface="Work Sans" pitchFamily="2" charset="-18"/>
                <a:ea typeface="Calibri" panose="020F0502020204030204" pitchFamily="34" charset="0"/>
              </a:rPr>
              <a:t>Entuzjastka edukacji outdoorowej i praktyk antystresowych opartych na kontakcie z naturą. </a:t>
            </a:r>
            <a:endParaRPr sz="1300" dirty="0">
              <a:latin typeface="Work Sans" pitchFamily="2" charset="-18"/>
              <a:ea typeface="Work Sans"/>
              <a:cs typeface="Work Sans"/>
              <a:sym typeface="Work Sans"/>
            </a:endParaRPr>
          </a:p>
        </p:txBody>
      </p:sp>
      <p:sp>
        <p:nvSpPr>
          <p:cNvPr id="165" name="Google Shape;165;g2c3fe4c6873_0_17"/>
          <p:cNvSpPr txBox="1">
            <a:spLocks noGrp="1"/>
          </p:cNvSpPr>
          <p:nvPr>
            <p:ph type="title"/>
          </p:nvPr>
        </p:nvSpPr>
        <p:spPr>
          <a:xfrm>
            <a:off x="542609" y="284741"/>
            <a:ext cx="1115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400"/>
              <a:buFont typeface="Arial Black"/>
              <a:buNone/>
            </a:pPr>
            <a:r>
              <a:rPr lang="pl-PL">
                <a:solidFill>
                  <a:srgbClr val="233361"/>
                </a:solidFill>
              </a:rPr>
              <a:t>Opiekunka szkoły</a:t>
            </a:r>
            <a:endParaRPr>
              <a:solidFill>
                <a:srgbClr val="23336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651E760-4202-7FE5-75A8-4DB8D09E9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41" y="2063700"/>
            <a:ext cx="3359109" cy="4120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5ce06640e_0_31"/>
          <p:cNvSpPr txBox="1">
            <a:spLocks noGrp="1"/>
          </p:cNvSpPr>
          <p:nvPr>
            <p:ph type="ctrTitle"/>
          </p:nvPr>
        </p:nvSpPr>
        <p:spPr>
          <a:xfrm>
            <a:off x="529200" y="1758450"/>
            <a:ext cx="6999000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ct val="106578"/>
              <a:buFont typeface="Arial Black"/>
              <a:buNone/>
            </a:pPr>
            <a:r>
              <a:rPr lang="pl-PL" sz="3377"/>
              <a:t>Więcej o pilotażowym projekcie</a:t>
            </a:r>
            <a:endParaRPr sz="3377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ct val="100000"/>
              <a:buFont typeface="Arial Black"/>
              <a:buNone/>
            </a:pPr>
            <a:r>
              <a:rPr lang="pl-PL"/>
              <a:t>„O Redukcji stresu”</a:t>
            </a:r>
            <a:endParaRPr>
              <a:solidFill>
                <a:srgbClr val="233362"/>
              </a:solidFill>
            </a:endParaRPr>
          </a:p>
        </p:txBody>
      </p:sp>
      <p:pic>
        <p:nvPicPr>
          <p:cNvPr id="161" name="Google Shape;161;g275ce06640e_0_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59789"/>
          <a:stretch/>
        </p:blipFill>
        <p:spPr>
          <a:xfrm>
            <a:off x="8055625" y="0"/>
            <a:ext cx="41363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75ce06640e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6900" y="5580000"/>
            <a:ext cx="1394500" cy="12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75ce06640e_0_31"/>
          <p:cNvSpPr txBox="1"/>
          <p:nvPr/>
        </p:nvSpPr>
        <p:spPr>
          <a:xfrm>
            <a:off x="529200" y="4606475"/>
            <a:ext cx="6475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Projekt „O redukcji stresu” jest realizowany w ramach inicjatywy finansowanej przez Islandię, Liechtenstein i Norwegię z Funduszy Norweskich i EOG w ramach Funduszu Współpracy Dwustronnej.</a:t>
            </a:r>
            <a:endParaRPr sz="1200" b="1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Partnerem merytorycznym projektu jest Norwegian Refugee Council.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164" name="Google Shape;164;g275ce06640e_0_31"/>
          <p:cNvSpPr/>
          <p:nvPr/>
        </p:nvSpPr>
        <p:spPr>
          <a:xfrm>
            <a:off x="87800" y="84700"/>
            <a:ext cx="2638500" cy="843900"/>
          </a:xfrm>
          <a:prstGeom prst="rect">
            <a:avLst/>
          </a:prstGeom>
          <a:solidFill>
            <a:srgbClr val="96B141"/>
          </a:solidFill>
          <a:ln w="9525" cap="flat" cmpd="sng">
            <a:solidFill>
              <a:srgbClr val="96B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g275ce06640e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000" y="84700"/>
            <a:ext cx="245745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75ce06640e_0_31"/>
          <p:cNvSpPr txBox="1"/>
          <p:nvPr/>
        </p:nvSpPr>
        <p:spPr>
          <a:xfrm>
            <a:off x="529200" y="3190500"/>
            <a:ext cx="10000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b="1">
                <a:solidFill>
                  <a:schemeClr val="lt1"/>
                </a:solidFill>
              </a:rPr>
              <a:t>Do czego zapraszamy szkołę?</a:t>
            </a:r>
            <a:endParaRPr sz="2800">
              <a:solidFill>
                <a:srgbClr val="96B14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40c871eb9_0_45"/>
          <p:cNvSpPr txBox="1"/>
          <p:nvPr/>
        </p:nvSpPr>
        <p:spPr>
          <a:xfrm>
            <a:off x="552625" y="990800"/>
            <a:ext cx="52305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2400"/>
              <a:buFont typeface="Arial Black"/>
              <a:buNone/>
            </a:pPr>
            <a:r>
              <a:rPr lang="pl-PL" sz="24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Zapraszamy szkołę do pracy z metodą Better Learning Programme</a:t>
            </a:r>
            <a:endParaRPr sz="24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5BED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2" name="Google Shape;172;g1f40c871eb9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432300"/>
            <a:ext cx="4720925" cy="26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f40c871eb9_0_45"/>
          <p:cNvSpPr txBox="1"/>
          <p:nvPr/>
        </p:nvSpPr>
        <p:spPr>
          <a:xfrm>
            <a:off x="6427425" y="1086425"/>
            <a:ext cx="5347500" cy="5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pl-PL" sz="1600">
                <a:solidFill>
                  <a:schemeClr val="lt1"/>
                </a:solidFill>
              </a:rPr>
              <a:t>Better Learning Programme (BLP) to model pracy, który jest przeznaczony dla nauczycielek i nauczycieli pracujących z dziećmi </a:t>
            </a:r>
            <a:r>
              <a:rPr lang="pl-PL" sz="1600" b="1">
                <a:solidFill>
                  <a:schemeClr val="lt1"/>
                </a:solidFill>
              </a:rPr>
              <a:t>w trudnych warunkach sytuacji kryzysowych – wojny, konfliktów, klęsk żywiołowych i innych rodzajów kryzysów – oraz ich następstw.</a:t>
            </a:r>
            <a:endParaRPr sz="1600" b="1">
              <a:solidFill>
                <a:schemeClr val="lt1"/>
              </a:solidFill>
            </a:endParaRPr>
          </a:p>
          <a:p>
            <a:pPr marL="457200" lvl="0" indent="-33020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pl-PL" sz="1600">
                <a:solidFill>
                  <a:schemeClr val="lt1"/>
                </a:solidFill>
              </a:rPr>
              <a:t>Autorami Better Learning Programme są eksperci z  Działu Edukacji Arktycznego Uniwersytetu w Tromsø oraz Norwegian Refugee Council. Program </a:t>
            </a:r>
            <a:r>
              <a:rPr lang="pl-PL" sz="1600" b="1">
                <a:solidFill>
                  <a:schemeClr val="lt1"/>
                </a:solidFill>
              </a:rPr>
              <a:t>oparty jest na rzetelnych podstawach naukowych</a:t>
            </a:r>
            <a:r>
              <a:rPr lang="pl-PL" sz="1600">
                <a:solidFill>
                  <a:schemeClr val="lt1"/>
                </a:solidFill>
              </a:rPr>
              <a:t>.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pl-PL" sz="1600">
                <a:solidFill>
                  <a:schemeClr val="lt1"/>
                </a:solidFill>
              </a:rPr>
              <a:t>Centrum Edukacji Obywatelskiej przetłumaczyło i </a:t>
            </a:r>
            <a:r>
              <a:rPr lang="pl-PL" sz="1600" b="1">
                <a:solidFill>
                  <a:schemeClr val="lt1"/>
                </a:solidFill>
              </a:rPr>
              <a:t>zaadaptowało projekt do potrzeb warunków polskich</a:t>
            </a:r>
            <a:r>
              <a:rPr lang="pl-PL" sz="1600">
                <a:solidFill>
                  <a:schemeClr val="lt1"/>
                </a:solidFill>
              </a:rPr>
              <a:t> w związku z nową sytuacją w polskich szkołach po wybuchu wojny w Ukrainie.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just" rtl="0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Char char="●"/>
            </a:pPr>
            <a:r>
              <a:rPr lang="pl-PL" sz="1600">
                <a:solidFill>
                  <a:schemeClr val="lt1"/>
                </a:solidFill>
              </a:rPr>
              <a:t>Na program BLP składają się 2 etapy: BLP1 i BLP2. projekt </a:t>
            </a:r>
            <a:r>
              <a:rPr lang="pl-PL" sz="1600" i="1">
                <a:solidFill>
                  <a:schemeClr val="lt1"/>
                </a:solidFill>
              </a:rPr>
              <a:t>O redukcji stresu: procesowe wsparcie szkół </a:t>
            </a:r>
            <a:r>
              <a:rPr lang="pl-PL" sz="1600">
                <a:solidFill>
                  <a:schemeClr val="lt1"/>
                </a:solidFill>
              </a:rPr>
              <a:t>bazuje na BLP1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74" name="Google Shape;174;g1f40c871eb9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285" y="5474970"/>
            <a:ext cx="1470925" cy="138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f40c871eb9_0_45"/>
          <p:cNvSpPr txBox="1"/>
          <p:nvPr/>
        </p:nvSpPr>
        <p:spPr>
          <a:xfrm>
            <a:off x="6611475" y="375200"/>
            <a:ext cx="497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>
                <a:solidFill>
                  <a:srgbClr val="233362"/>
                </a:solidFill>
              </a:rPr>
              <a:t>Czym jest metoda BLP</a:t>
            </a:r>
            <a:endParaRPr sz="2800">
              <a:solidFill>
                <a:srgbClr val="96B14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f4bb8bc637_0_1"/>
          <p:cNvSpPr txBox="1">
            <a:spLocks noGrp="1"/>
          </p:cNvSpPr>
          <p:nvPr>
            <p:ph type="title"/>
          </p:nvPr>
        </p:nvSpPr>
        <p:spPr>
          <a:xfrm>
            <a:off x="542600" y="190526"/>
            <a:ext cx="111537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6"/>
              <a:buNone/>
            </a:pPr>
            <a:r>
              <a:rPr lang="pl-PL" sz="2266" b="1"/>
              <a:t>Better Learning Programme = program wsparcia psychospołecznego</a:t>
            </a:r>
            <a:endParaRPr/>
          </a:p>
        </p:txBody>
      </p:sp>
      <p:sp>
        <p:nvSpPr>
          <p:cNvPr id="181" name="Google Shape;181;g1f4bb8bc637_0_1"/>
          <p:cNvSpPr txBox="1">
            <a:spLocks noGrp="1"/>
          </p:cNvSpPr>
          <p:nvPr>
            <p:ph type="body" idx="2"/>
          </p:nvPr>
        </p:nvSpPr>
        <p:spPr>
          <a:xfrm>
            <a:off x="300000" y="4681500"/>
            <a:ext cx="26100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400" b="1">
                <a:solidFill>
                  <a:srgbClr val="233361"/>
                </a:solidFill>
              </a:rPr>
              <a:t>1. Zapewnienie poczucia bezpieczeństwa i stabilności</a:t>
            </a:r>
            <a:endParaRPr sz="1800">
              <a:solidFill>
                <a:srgbClr val="233362"/>
              </a:solidFill>
            </a:endParaRPr>
          </a:p>
        </p:txBody>
      </p:sp>
      <p:sp>
        <p:nvSpPr>
          <p:cNvPr id="182" name="Google Shape;182;g1f4bb8bc637_0_1"/>
          <p:cNvSpPr txBox="1">
            <a:spLocks noGrp="1"/>
          </p:cNvSpPr>
          <p:nvPr>
            <p:ph type="body" idx="4"/>
          </p:nvPr>
        </p:nvSpPr>
        <p:spPr>
          <a:xfrm>
            <a:off x="10327420" y="5049996"/>
            <a:ext cx="19260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400" b="1">
                <a:solidFill>
                  <a:srgbClr val="233361"/>
                </a:solidFill>
              </a:rPr>
              <a:t>5. Przywrócenie nadziei</a:t>
            </a:r>
            <a:endParaRPr sz="1400" b="1">
              <a:solidFill>
                <a:srgbClr val="23336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362"/>
              </a:buClr>
              <a:buSzPts val="1800"/>
              <a:buNone/>
            </a:pPr>
            <a:endParaRPr/>
          </a:p>
        </p:txBody>
      </p:sp>
      <p:pic>
        <p:nvPicPr>
          <p:cNvPr id="183" name="Google Shape;183;g1f4bb8bc637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05" y="2847326"/>
            <a:ext cx="1337496" cy="16205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25099"/>
              </a:srgbClr>
            </a:outerShdw>
          </a:effectLst>
        </p:spPr>
      </p:pic>
      <p:pic>
        <p:nvPicPr>
          <p:cNvPr id="184" name="Google Shape;184;g1f4bb8bc637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0585" y="3573927"/>
            <a:ext cx="1512269" cy="18081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25099"/>
              </a:srgbClr>
            </a:outerShdw>
          </a:effectLst>
        </p:spPr>
      </p:pic>
      <p:sp>
        <p:nvSpPr>
          <p:cNvPr id="185" name="Google Shape;185;g1f4bb8bc637_0_1"/>
          <p:cNvSpPr txBox="1"/>
          <p:nvPr/>
        </p:nvSpPr>
        <p:spPr>
          <a:xfrm>
            <a:off x="2933853" y="5670891"/>
            <a:ext cx="236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233361"/>
                </a:solidFill>
                <a:latin typeface="Arial"/>
                <a:ea typeface="Arial"/>
                <a:cs typeface="Arial"/>
                <a:sym typeface="Arial"/>
              </a:rPr>
              <a:t>2. Uspokojenie i samoregulacja</a:t>
            </a:r>
            <a:endParaRPr sz="1400" b="1" i="0" u="none" strike="noStrike" cap="none">
              <a:solidFill>
                <a:srgbClr val="233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1f4bb8bc637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1757" y="2663047"/>
            <a:ext cx="1046783" cy="19741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25099"/>
              </a:srgbClr>
            </a:outerShdw>
          </a:effectLst>
        </p:spPr>
      </p:pic>
      <p:sp>
        <p:nvSpPr>
          <p:cNvPr id="187" name="Google Shape;187;g1f4bb8bc637_0_1"/>
          <p:cNvSpPr txBox="1"/>
          <p:nvPr/>
        </p:nvSpPr>
        <p:spPr>
          <a:xfrm>
            <a:off x="5520000" y="48351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233361"/>
                </a:solidFill>
                <a:latin typeface="Arial"/>
                <a:ea typeface="Arial"/>
                <a:cs typeface="Arial"/>
                <a:sym typeface="Arial"/>
              </a:rPr>
              <a:t>3. Budowanie umiejętności zmiany swojej sytuacji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1f4bb8bc637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40141" y="3595302"/>
            <a:ext cx="1368762" cy="18809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25099"/>
              </a:srgbClr>
            </a:outerShdw>
          </a:effectLst>
        </p:spPr>
      </p:pic>
      <p:sp>
        <p:nvSpPr>
          <p:cNvPr id="189" name="Google Shape;189;g1f4bb8bc637_0_1"/>
          <p:cNvSpPr txBox="1"/>
          <p:nvPr/>
        </p:nvSpPr>
        <p:spPr>
          <a:xfrm>
            <a:off x="8069173" y="5573867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1" i="0" u="none" strike="noStrike" cap="none">
                <a:solidFill>
                  <a:srgbClr val="233361"/>
                </a:solidFill>
                <a:latin typeface="Arial"/>
                <a:ea typeface="Arial"/>
                <a:cs typeface="Arial"/>
                <a:sym typeface="Arial"/>
              </a:rPr>
              <a:t>4. Wsparcie społeczne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1f4bb8bc637_0_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25236" y="2674510"/>
            <a:ext cx="1313033" cy="21185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25099"/>
              </a:srgbClr>
            </a:outerShdw>
          </a:effectLst>
        </p:spPr>
      </p:pic>
      <p:pic>
        <p:nvPicPr>
          <p:cNvPr id="191" name="Google Shape;191;g1f4bb8bc637_0_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0053" y="5247700"/>
            <a:ext cx="1622588" cy="14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f4bb8bc637_0_1"/>
          <p:cNvSpPr/>
          <p:nvPr/>
        </p:nvSpPr>
        <p:spPr>
          <a:xfrm>
            <a:off x="0" y="1355025"/>
            <a:ext cx="12192000" cy="1190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f4bb8bc637_0_1"/>
          <p:cNvSpPr txBox="1"/>
          <p:nvPr/>
        </p:nvSpPr>
        <p:spPr>
          <a:xfrm>
            <a:off x="585275" y="763525"/>
            <a:ext cx="108531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61"/>
              </a:buClr>
              <a:buSzPts val="1400"/>
              <a:buFont typeface="Noto Sans Symbols"/>
              <a:buChar char="✔"/>
            </a:pPr>
            <a:r>
              <a:rPr lang="pl-PL" b="1">
                <a:solidFill>
                  <a:srgbClr val="233361"/>
                </a:solidFill>
              </a:rPr>
              <a:t>N</a:t>
            </a:r>
            <a:r>
              <a:rPr lang="pl-PL" b="1" i="0" u="none" strike="noStrike" cap="none">
                <a:solidFill>
                  <a:srgbClr val="233361"/>
                </a:solidFill>
                <a:latin typeface="Arial"/>
                <a:ea typeface="Arial"/>
                <a:cs typeface="Arial"/>
                <a:sym typeface="Arial"/>
              </a:rPr>
              <a:t>ie wymaga od osób prowadzących specjalistycznego wykształcenia/przygotowania</a:t>
            </a:r>
            <a:r>
              <a:rPr lang="pl-PL" b="1">
                <a:solidFill>
                  <a:srgbClr val="233361"/>
                </a:solidFill>
              </a:rPr>
              <a:t>.</a:t>
            </a:r>
            <a:endParaRPr b="0" i="0" u="none" strike="noStrike" cap="none">
              <a:solidFill>
                <a:srgbClr val="2333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61"/>
              </a:buClr>
              <a:buSzPts val="1400"/>
              <a:buFont typeface="Noto Sans Symbols"/>
              <a:buChar char="✔"/>
            </a:pPr>
            <a:r>
              <a:rPr lang="pl-PL" b="1">
                <a:solidFill>
                  <a:srgbClr val="233361"/>
                </a:solidFill>
                <a:highlight>
                  <a:schemeClr val="dk1"/>
                </a:highlight>
              </a:rPr>
              <a:t>J</a:t>
            </a:r>
            <a:r>
              <a:rPr lang="pl-PL" b="1" i="0" u="none" strike="noStrike" cap="none">
                <a:solidFill>
                  <a:srgbClr val="23336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est </a:t>
            </a:r>
            <a:r>
              <a:rPr lang="pl-PL" b="1" i="0" u="none" strike="noStrike" cap="none">
                <a:solidFill>
                  <a:srgbClr val="233361"/>
                </a:solidFill>
                <a:latin typeface="Arial"/>
                <a:ea typeface="Arial"/>
                <a:cs typeface="Arial"/>
                <a:sym typeface="Arial"/>
              </a:rPr>
              <a:t>formą nauki (psychoedukacji), a nie terapii</a:t>
            </a:r>
            <a:r>
              <a:rPr lang="pl-PL" b="1">
                <a:solidFill>
                  <a:srgbClr val="233361"/>
                </a:solidFill>
              </a:rPr>
              <a:t>.</a:t>
            </a:r>
            <a:endParaRPr b="0" i="0" u="none" strike="noStrike" cap="none">
              <a:solidFill>
                <a:srgbClr val="2333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61"/>
              </a:buClr>
              <a:buSzPts val="1400"/>
              <a:buFont typeface="Noto Sans Symbols"/>
              <a:buChar char="✔"/>
            </a:pPr>
            <a:r>
              <a:rPr lang="pl-PL" b="1">
                <a:solidFill>
                  <a:srgbClr val="233361"/>
                </a:solidFill>
              </a:rPr>
              <a:t>J</a:t>
            </a:r>
            <a:r>
              <a:rPr lang="pl-PL" b="1" i="0" u="none" strike="noStrike" cap="none">
                <a:solidFill>
                  <a:srgbClr val="233361"/>
                </a:solidFill>
                <a:latin typeface="Arial"/>
                <a:ea typeface="Arial"/>
                <a:cs typeface="Arial"/>
                <a:sym typeface="Arial"/>
              </a:rPr>
              <a:t>est oparty o 5 zasad wsparcia psychospołecznego</a:t>
            </a:r>
            <a:r>
              <a:rPr lang="pl-PL" b="1">
                <a:solidFill>
                  <a:srgbClr val="233361"/>
                </a:solidFill>
              </a:rPr>
              <a:t>.</a:t>
            </a:r>
            <a:endParaRPr b="1">
              <a:solidFill>
                <a:srgbClr val="233361"/>
              </a:solidFill>
            </a:endParaRPr>
          </a:p>
          <a:p>
            <a:pPr marL="285750" marR="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361"/>
              </a:buClr>
              <a:buSzPts val="1400"/>
              <a:buFont typeface="Noto Sans Symbols"/>
              <a:buChar char="✔"/>
            </a:pPr>
            <a:r>
              <a:rPr lang="pl-PL">
                <a:solidFill>
                  <a:srgbClr val="233361"/>
                </a:solidFill>
              </a:rPr>
              <a:t>Może być realizowany przez nauczycieli i inne osoby pracujące z uczniami</a:t>
            </a:r>
            <a:r>
              <a:rPr lang="pl-PL" b="1">
                <a:solidFill>
                  <a:srgbClr val="233361"/>
                </a:solidFill>
              </a:rPr>
              <a:t> i włączony przez nich do codziennej pracy podczas zajęć szkolnych.</a:t>
            </a:r>
            <a:endParaRPr b="1">
              <a:solidFill>
                <a:srgbClr val="23336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5">
      <a:dk1>
        <a:srgbClr val="96B141"/>
      </a:dk1>
      <a:lt1>
        <a:srgbClr val="FFFFFF"/>
      </a:lt1>
      <a:dk2>
        <a:srgbClr val="D5BED4"/>
      </a:dk2>
      <a:lt2>
        <a:srgbClr val="FFFFFF"/>
      </a:lt2>
      <a:accent1>
        <a:srgbClr val="96B141"/>
      </a:accent1>
      <a:accent2>
        <a:srgbClr val="96B141"/>
      </a:accent2>
      <a:accent3>
        <a:srgbClr val="D5BED4"/>
      </a:accent3>
      <a:accent4>
        <a:srgbClr val="96B141"/>
      </a:accent4>
      <a:accent5>
        <a:srgbClr val="96B141"/>
      </a:accent5>
      <a:accent6>
        <a:srgbClr val="96B141"/>
      </a:accent6>
      <a:hlink>
        <a:srgbClr val="D5BED4"/>
      </a:hlink>
      <a:folHlink>
        <a:srgbClr val="96B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2296</Words>
  <Application>Microsoft Office PowerPoint</Application>
  <PresentationFormat>Panoramiczny</PresentationFormat>
  <Paragraphs>145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 Black</vt:lpstr>
      <vt:lpstr>Lato</vt:lpstr>
      <vt:lpstr>Arial</vt:lpstr>
      <vt:lpstr>Work Sans</vt:lpstr>
      <vt:lpstr>Calibri</vt:lpstr>
      <vt:lpstr>Noto Sans Symbols</vt:lpstr>
      <vt:lpstr>Motyw pakietu Office</vt:lpstr>
      <vt:lpstr>„O REDUKCJI STRESU” – procesowe wsparcie szkół (projekt pilotażowy)  Informacje dla rodziców uczniów uczestniczących w pilotażu</vt:lpstr>
      <vt:lpstr>Prezentacja programu PowerPoint</vt:lpstr>
      <vt:lpstr>Prezentacja programu PowerPoint</vt:lpstr>
      <vt:lpstr>Prezentacja programu PowerPoint</vt:lpstr>
      <vt:lpstr>Gdzie znaleźć więcej informacji o nas?</vt:lpstr>
      <vt:lpstr>Opiekunka szkoły </vt:lpstr>
      <vt:lpstr>Więcej o pilotażowym projekcie „O Redukcji stresu”</vt:lpstr>
      <vt:lpstr>Prezentacja programu PowerPoint</vt:lpstr>
      <vt:lpstr>Better Learning Programme = program wsparcia psychospołecznego</vt:lpstr>
      <vt:lpstr>Prezentacja programu PowerPoint</vt:lpstr>
      <vt:lpstr>Prezentacja programu PowerPoint</vt:lpstr>
      <vt:lpstr>Prezentacja programu PowerPoint</vt:lpstr>
      <vt:lpstr>Dlaczego w szkole warto mówić o stresie? </vt:lpstr>
      <vt:lpstr>Prezentacja programu PowerPoint</vt:lpstr>
      <vt:lpstr>Urszula Markowska-Manista  „Specyfika pracy z uczniami z doświadczeniem wymuszonej migracji - wsparcie w zakresie potrzeb emocjonalnych” </vt:lpstr>
      <vt:lpstr>Urszula Markowska-Manista  „Specyfika pracy z uczniami z doświadczeniem wymuszonej migracji - wsparcie w zakresie potrzeb emocjonalnych”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 REDUKCJI STRESU” – procesowe wsparcie szkół (projekt pilotażowy)  Informacje dla rodziców uczniów uczestniczących w pilotażu</dc:title>
  <dc:creator>Weronika Skaczkowska</dc:creator>
  <cp:lastModifiedBy>Anna Górka</cp:lastModifiedBy>
  <cp:revision>1</cp:revision>
  <dcterms:created xsi:type="dcterms:W3CDTF">2020-05-26T11:53:03Z</dcterms:created>
  <dcterms:modified xsi:type="dcterms:W3CDTF">2024-04-01T09:20:49Z</dcterms:modified>
</cp:coreProperties>
</file>